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5" r:id="rId1"/>
  </p:sldMasterIdLst>
  <p:sldIdLst>
    <p:sldId id="274" r:id="rId2"/>
    <p:sldId id="275" r:id="rId3"/>
    <p:sldId id="256" r:id="rId4"/>
    <p:sldId id="267" r:id="rId5"/>
    <p:sldId id="268" r:id="rId6"/>
    <p:sldId id="269" r:id="rId7"/>
    <p:sldId id="272" r:id="rId8"/>
    <p:sldId id="273" r:id="rId9"/>
    <p:sldId id="257" r:id="rId10"/>
    <p:sldId id="258" r:id="rId11"/>
    <p:sldId id="259" r:id="rId12"/>
    <p:sldId id="266" r:id="rId13"/>
    <p:sldId id="260" r:id="rId14"/>
    <p:sldId id="261" r:id="rId15"/>
    <p:sldId id="262" r:id="rId16"/>
    <p:sldId id="265" r:id="rId17"/>
    <p:sldId id="271" r:id="rId18"/>
    <p:sldId id="263" r:id="rId1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55" d="100"/>
          <a:sy n="55" d="100"/>
        </p:scale>
        <p:origin x="5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6EFDDE-C663-4A8E-B5B4-5D35813AE5F5}" type="datetimeFigureOut">
              <a:rPr lang="fa-IR" smtClean="0"/>
              <a:t>01/06/1446</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924596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6EFDDE-C663-4A8E-B5B4-5D35813AE5F5}" type="datetimeFigureOut">
              <a:rPr lang="fa-IR" smtClean="0"/>
              <a:t>01/06/1446</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1474031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6EFDDE-C663-4A8E-B5B4-5D35813AE5F5}" type="datetimeFigureOut">
              <a:rPr lang="fa-IR" smtClean="0"/>
              <a:t>01/06/1446</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5336E5-1543-4EB7-AAB7-D8EC655021B0}" type="slidenum">
              <a:rPr lang="fa-IR" smtClean="0"/>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8446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6EFDDE-C663-4A8E-B5B4-5D35813AE5F5}" type="datetimeFigureOut">
              <a:rPr lang="fa-IR" smtClean="0"/>
              <a:t>01/06/1446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2786847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6EFDDE-C663-4A8E-B5B4-5D35813AE5F5}" type="datetimeFigureOut">
              <a:rPr lang="fa-IR" smtClean="0"/>
              <a:t>01/06/1446</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5336E5-1543-4EB7-AAB7-D8EC655021B0}" type="slidenum">
              <a:rPr lang="fa-IR" smtClean="0"/>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11916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6EFDDE-C663-4A8E-B5B4-5D35813AE5F5}" type="datetimeFigureOut">
              <a:rPr lang="fa-IR" smtClean="0"/>
              <a:t>01/06/1446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182464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6EFDDE-C663-4A8E-B5B4-5D35813AE5F5}" type="datetimeFigureOut">
              <a:rPr lang="fa-IR" smtClean="0"/>
              <a:t>01/06/1446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3403206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6EFDDE-C663-4A8E-B5B4-5D35813AE5F5}" type="datetimeFigureOut">
              <a:rPr lang="fa-IR" smtClean="0"/>
              <a:t>01/06/1446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1206984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6EFDDE-C663-4A8E-B5B4-5D35813AE5F5}" type="datetimeFigureOut">
              <a:rPr lang="fa-IR" smtClean="0"/>
              <a:t>01/06/1446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1708972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6EFDDE-C663-4A8E-B5B4-5D35813AE5F5}" type="datetimeFigureOut">
              <a:rPr lang="fa-IR" smtClean="0"/>
              <a:t>01/06/1446</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3620394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6EFDDE-C663-4A8E-B5B4-5D35813AE5F5}" type="datetimeFigureOut">
              <a:rPr lang="fa-IR" smtClean="0"/>
              <a:t>01/06/1446</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4278568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6EFDDE-C663-4A8E-B5B4-5D35813AE5F5}" type="datetimeFigureOut">
              <a:rPr lang="fa-IR" smtClean="0"/>
              <a:t>01/06/1446</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1317191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6EFDDE-C663-4A8E-B5B4-5D35813AE5F5}" type="datetimeFigureOut">
              <a:rPr lang="fa-IR" smtClean="0"/>
              <a:t>01/06/1446</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54597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EFDDE-C663-4A8E-B5B4-5D35813AE5F5}" type="datetimeFigureOut">
              <a:rPr lang="fa-IR" smtClean="0"/>
              <a:t>01/06/1446</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1773130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6EFDDE-C663-4A8E-B5B4-5D35813AE5F5}" type="datetimeFigureOut">
              <a:rPr lang="fa-IR" smtClean="0"/>
              <a:t>01/06/1446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3762057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6EFDDE-C663-4A8E-B5B4-5D35813AE5F5}" type="datetimeFigureOut">
              <a:rPr lang="fa-IR" smtClean="0"/>
              <a:t>01/06/1446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5336E5-1543-4EB7-AAB7-D8EC655021B0}" type="slidenum">
              <a:rPr lang="fa-IR" smtClean="0"/>
              <a:t>‹#›</a:t>
            </a:fld>
            <a:endParaRPr lang="fa-IR"/>
          </a:p>
        </p:txBody>
      </p:sp>
    </p:spTree>
    <p:extLst>
      <p:ext uri="{BB962C8B-B14F-4D97-AF65-F5344CB8AC3E}">
        <p14:creationId xmlns:p14="http://schemas.microsoft.com/office/powerpoint/2010/main" val="1668587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86EFDDE-C663-4A8E-B5B4-5D35813AE5F5}" type="datetimeFigureOut">
              <a:rPr lang="fa-IR" smtClean="0"/>
              <a:t>01/06/1446</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95336E5-1543-4EB7-AAB7-D8EC655021B0}" type="slidenum">
              <a:rPr lang="fa-IR" smtClean="0"/>
              <a:t>‹#›</a:t>
            </a:fld>
            <a:endParaRPr lang="fa-IR"/>
          </a:p>
        </p:txBody>
      </p:sp>
    </p:spTree>
    <p:extLst>
      <p:ext uri="{BB962C8B-B14F-4D97-AF65-F5344CB8AC3E}">
        <p14:creationId xmlns:p14="http://schemas.microsoft.com/office/powerpoint/2010/main" val="213686585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9150" y="0"/>
            <a:ext cx="11952849" cy="6710289"/>
          </a:xfrm>
        </p:spPr>
      </p:pic>
    </p:spTree>
    <p:extLst>
      <p:ext uri="{BB962C8B-B14F-4D97-AF65-F5344CB8AC3E}">
        <p14:creationId xmlns:p14="http://schemas.microsoft.com/office/powerpoint/2010/main" val="1937713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91647000"/>
              </p:ext>
            </p:extLst>
          </p:nvPr>
        </p:nvGraphicFramePr>
        <p:xfrm>
          <a:off x="873457" y="1524980"/>
          <a:ext cx="10521287" cy="3604506"/>
        </p:xfrm>
        <a:graphic>
          <a:graphicData uri="http://schemas.openxmlformats.org/drawingml/2006/table">
            <a:tbl>
              <a:tblPr firstRow="1" firstCol="1" bandRow="1">
                <a:tableStyleId>{5C22544A-7EE6-4342-B048-85BDC9FD1C3A}</a:tableStyleId>
              </a:tblPr>
              <a:tblGrid>
                <a:gridCol w="3774010">
                  <a:extLst>
                    <a:ext uri="{9D8B030D-6E8A-4147-A177-3AD203B41FA5}">
                      <a16:colId xmlns:a16="http://schemas.microsoft.com/office/drawing/2014/main" val="20000"/>
                    </a:ext>
                  </a:extLst>
                </a:gridCol>
                <a:gridCol w="3777261">
                  <a:extLst>
                    <a:ext uri="{9D8B030D-6E8A-4147-A177-3AD203B41FA5}">
                      <a16:colId xmlns:a16="http://schemas.microsoft.com/office/drawing/2014/main" val="20001"/>
                    </a:ext>
                  </a:extLst>
                </a:gridCol>
                <a:gridCol w="2970016">
                  <a:extLst>
                    <a:ext uri="{9D8B030D-6E8A-4147-A177-3AD203B41FA5}">
                      <a16:colId xmlns:a16="http://schemas.microsoft.com/office/drawing/2014/main" val="20002"/>
                    </a:ext>
                  </a:extLst>
                </a:gridCol>
              </a:tblGrid>
              <a:tr h="1245516">
                <a:tc>
                  <a:txBody>
                    <a:bodyPr/>
                    <a:lstStyle/>
                    <a:p>
                      <a:pPr marL="635" marR="62230" indent="-635" algn="ctr" rtl="1">
                        <a:lnSpc>
                          <a:spcPct val="107000"/>
                        </a:lnSpc>
                        <a:spcAft>
                          <a:spcPts val="0"/>
                        </a:spcAft>
                      </a:pPr>
                      <a:r>
                        <a:rPr lang="en-US" sz="2400" b="1" baseline="-25000" dirty="0">
                          <a:effectLst/>
                          <a:cs typeface="B Titr" panose="00000700000000000000" pitchFamily="2" charset="-78"/>
                        </a:rPr>
                        <a:t>C </a:t>
                      </a:r>
                      <a:r>
                        <a:rPr lang="fa-IR" sz="1600" b="1" dirty="0">
                          <a:effectLst/>
                          <a:cs typeface="B Titr" panose="00000700000000000000" pitchFamily="2" charset="-78"/>
                        </a:rPr>
                        <a:t>-آنتی بیوتیک موثر علیه باسیل های گرم منفی با فعالیت ضد سودوموناس</a:t>
                      </a:r>
                      <a:r>
                        <a:rPr lang="fa-IR" sz="2400" b="1" baseline="-25000" dirty="0">
                          <a:effectLst/>
                          <a:cs typeface="B Titr" panose="00000700000000000000" pitchFamily="2" charset="-78"/>
                        </a:rPr>
                        <a:t> </a:t>
                      </a:r>
                      <a:r>
                        <a:rPr lang="fa-IR" sz="1600" b="1" dirty="0" smtClean="0">
                          <a:effectLst/>
                          <a:cs typeface="B Titr" panose="00000700000000000000" pitchFamily="2" charset="-78"/>
                        </a:rPr>
                        <a:t>:</a:t>
                      </a:r>
                    </a:p>
                    <a:p>
                      <a:pPr marL="635" marR="62230" indent="-635" algn="ctr" rtl="1">
                        <a:lnSpc>
                          <a:spcPct val="107000"/>
                        </a:lnSpc>
                        <a:spcAft>
                          <a:spcPts val="0"/>
                        </a:spcAft>
                      </a:pPr>
                      <a:endParaRPr lang="fa-IR" sz="1600" b="1" dirty="0" smtClean="0">
                        <a:effectLst/>
                        <a:cs typeface="B Titr" panose="00000700000000000000" pitchFamily="2" charset="-78"/>
                      </a:endParaRPr>
                    </a:p>
                    <a:p>
                      <a:pPr marL="635" marR="62230" indent="-635" algn="ctr" rtl="1">
                        <a:lnSpc>
                          <a:spcPct val="107000"/>
                        </a:lnSpc>
                        <a:spcAft>
                          <a:spcPts val="0"/>
                        </a:spcAft>
                      </a:pPr>
                      <a:r>
                        <a:rPr lang="fa-IR" sz="1600" b="1" dirty="0" smtClean="0">
                          <a:effectLst/>
                          <a:cs typeface="B Titr" panose="00000700000000000000" pitchFamily="2" charset="-78"/>
                        </a:rPr>
                        <a:t>ترکیبات </a:t>
                      </a:r>
                      <a:r>
                        <a:rPr lang="fa-IR" sz="1600" b="1" dirty="0">
                          <a:effectLst/>
                          <a:cs typeface="B Titr" panose="00000700000000000000" pitchFamily="2" charset="-78"/>
                        </a:rPr>
                        <a:t>غیر بتالاکتام </a:t>
                      </a:r>
                      <a:endParaRPr lang="en-US" sz="1600" b="1"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67310" marR="0" marT="7620" marB="0"/>
                </a:tc>
                <a:tc>
                  <a:txBody>
                    <a:bodyPr/>
                    <a:lstStyle/>
                    <a:p>
                      <a:pPr marL="32385" marR="242570" indent="-1905" algn="ctr" rtl="1">
                        <a:lnSpc>
                          <a:spcPct val="105000"/>
                        </a:lnSpc>
                        <a:spcAft>
                          <a:spcPts val="0"/>
                        </a:spcAft>
                      </a:pPr>
                      <a:r>
                        <a:rPr lang="en-US" sz="2400" b="1" baseline="-25000" dirty="0">
                          <a:effectLst/>
                          <a:cs typeface="B Titr" panose="00000700000000000000" pitchFamily="2" charset="-78"/>
                        </a:rPr>
                        <a:t>B </a:t>
                      </a:r>
                      <a:r>
                        <a:rPr lang="fa-IR" sz="1600" b="1" dirty="0">
                          <a:effectLst/>
                          <a:cs typeface="B Titr" panose="00000700000000000000" pitchFamily="2" charset="-78"/>
                        </a:rPr>
                        <a:t>-آنتی بیوتیک موثر بر علیه باسیلهای گرم منفی با فعالیت ضد سودوموناس</a:t>
                      </a:r>
                      <a:r>
                        <a:rPr lang="fa-IR" sz="2400" b="1" baseline="-25000" dirty="0">
                          <a:effectLst/>
                          <a:cs typeface="B Titr" panose="00000700000000000000" pitchFamily="2" charset="-78"/>
                        </a:rPr>
                        <a:t> </a:t>
                      </a:r>
                      <a:r>
                        <a:rPr lang="fa-IR" sz="1600" b="1" dirty="0">
                          <a:effectLst/>
                          <a:cs typeface="B Titr" panose="00000700000000000000" pitchFamily="2" charset="-78"/>
                        </a:rPr>
                        <a:t>:</a:t>
                      </a:r>
                      <a:endParaRPr lang="en-US" sz="1600" b="1" dirty="0">
                        <a:effectLst/>
                        <a:cs typeface="B Titr" panose="00000700000000000000" pitchFamily="2" charset="-78"/>
                      </a:endParaRPr>
                    </a:p>
                    <a:p>
                      <a:pPr marL="70485" algn="ctr" rtl="1">
                        <a:lnSpc>
                          <a:spcPct val="107000"/>
                        </a:lnSpc>
                        <a:spcAft>
                          <a:spcPts val="0"/>
                        </a:spcAft>
                      </a:pPr>
                      <a:endParaRPr lang="fa-IR" sz="1600" b="1" dirty="0" smtClean="0">
                        <a:effectLst/>
                        <a:cs typeface="B Titr" panose="00000700000000000000" pitchFamily="2" charset="-78"/>
                      </a:endParaRPr>
                    </a:p>
                    <a:p>
                      <a:pPr marL="70485" algn="ctr" rtl="1">
                        <a:lnSpc>
                          <a:spcPct val="107000"/>
                        </a:lnSpc>
                        <a:spcAft>
                          <a:spcPts val="0"/>
                        </a:spcAft>
                      </a:pPr>
                      <a:r>
                        <a:rPr lang="fa-IR" sz="1600" b="1" dirty="0" smtClean="0">
                          <a:effectLst/>
                          <a:cs typeface="B Titr" panose="00000700000000000000" pitchFamily="2" charset="-78"/>
                        </a:rPr>
                        <a:t>ترکیبات </a:t>
                      </a:r>
                      <a:r>
                        <a:rPr lang="fa-IR" sz="1600" b="1" dirty="0">
                          <a:effectLst/>
                          <a:cs typeface="B Titr" panose="00000700000000000000" pitchFamily="2" charset="-78"/>
                        </a:rPr>
                        <a:t>بتالاکتام </a:t>
                      </a:r>
                      <a:endParaRPr lang="en-US" sz="1600" b="1"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67310" marR="0" marT="7620" marB="0"/>
                </a:tc>
                <a:tc>
                  <a:txBody>
                    <a:bodyPr/>
                    <a:lstStyle/>
                    <a:p>
                      <a:pPr marL="1270" marR="347345" indent="-1270" algn="ctr" rtl="1">
                        <a:lnSpc>
                          <a:spcPct val="107000"/>
                        </a:lnSpc>
                        <a:spcAft>
                          <a:spcPts val="0"/>
                        </a:spcAft>
                      </a:pPr>
                      <a:r>
                        <a:rPr lang="en-US" sz="2400" b="1" baseline="-25000" dirty="0">
                          <a:effectLst/>
                          <a:cs typeface="B Titr" panose="00000700000000000000" pitchFamily="2" charset="-78"/>
                        </a:rPr>
                        <a:t>A </a:t>
                      </a:r>
                      <a:r>
                        <a:rPr lang="fa-IR" sz="1600" b="1" dirty="0">
                          <a:effectLst/>
                          <a:cs typeface="B Titr" panose="00000700000000000000" pitchFamily="2" charset="-78"/>
                        </a:rPr>
                        <a:t>-آنتی بیوتیک موثر علیه باکتری های گرم مثبت با پوشش</a:t>
                      </a:r>
                      <a:r>
                        <a:rPr lang="en-US" sz="1600" b="1" dirty="0">
                          <a:effectLst/>
                          <a:cs typeface="B Titr" panose="00000700000000000000" pitchFamily="2" charset="-78"/>
                        </a:rPr>
                        <a:t>MRSA </a:t>
                      </a:r>
                      <a:endParaRPr lang="en-US" sz="1600" b="1"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67310" marR="0" marT="7620" marB="0"/>
                </a:tc>
                <a:extLst>
                  <a:ext uri="{0D108BD9-81ED-4DB2-BD59-A6C34878D82A}">
                    <a16:rowId xmlns:a16="http://schemas.microsoft.com/office/drawing/2014/main" val="10000"/>
                  </a:ext>
                </a:extLst>
              </a:tr>
              <a:tr h="2358990">
                <a:tc>
                  <a:txBody>
                    <a:bodyPr/>
                    <a:lstStyle/>
                    <a:p>
                      <a:pPr marR="182880" indent="635" algn="ctr" rtl="1">
                        <a:lnSpc>
                          <a:spcPct val="111000"/>
                        </a:lnSpc>
                        <a:spcAft>
                          <a:spcPts val="50"/>
                        </a:spcAft>
                      </a:pPr>
                      <a:r>
                        <a:rPr lang="fa-IR" sz="1800" dirty="0">
                          <a:effectLst/>
                          <a:cs typeface="B Nazanin" panose="00000400000000000000" pitchFamily="2" charset="-78"/>
                        </a:rPr>
                        <a:t>فلوروکینولون ها :سیپروفلوکساسین، لووفلوکساسین </a:t>
                      </a:r>
                      <a:endParaRPr lang="fa-IR" sz="1800" dirty="0" smtClean="0">
                        <a:effectLst/>
                        <a:cs typeface="B Nazanin" panose="00000400000000000000" pitchFamily="2" charset="-78"/>
                      </a:endParaRPr>
                    </a:p>
                    <a:p>
                      <a:pPr marR="182880" indent="635" algn="ctr" rtl="1">
                        <a:lnSpc>
                          <a:spcPct val="111000"/>
                        </a:lnSpc>
                        <a:spcAft>
                          <a:spcPts val="50"/>
                        </a:spcAft>
                      </a:pPr>
                      <a:r>
                        <a:rPr lang="fa-IR" sz="1800" dirty="0" smtClean="0">
                          <a:effectLst/>
                          <a:cs typeface="B Nazanin" panose="00000400000000000000" pitchFamily="2" charset="-78"/>
                        </a:rPr>
                        <a:t>یا </a:t>
                      </a:r>
                      <a:endParaRPr lang="en-US" sz="1600" dirty="0">
                        <a:effectLst/>
                        <a:cs typeface="B Nazanin" panose="00000400000000000000" pitchFamily="2" charset="-78"/>
                      </a:endParaRPr>
                    </a:p>
                    <a:p>
                      <a:pPr marL="635" marR="563880" indent="-635" algn="ctr" rtl="1">
                        <a:lnSpc>
                          <a:spcPct val="107000"/>
                        </a:lnSpc>
                        <a:spcAft>
                          <a:spcPts val="0"/>
                        </a:spcAft>
                      </a:pPr>
                      <a:r>
                        <a:rPr lang="fa-IR" sz="1800" dirty="0">
                          <a:effectLst/>
                          <a:cs typeface="B Nazanin" panose="00000400000000000000" pitchFamily="2" charset="-78"/>
                        </a:rPr>
                        <a:t>آمینوگلیکوزیدها :آمیکاسین، جنتامایسین </a:t>
                      </a:r>
                      <a:endParaRPr lang="en-US" sz="16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67310" marR="0" marT="7620" marB="0"/>
                </a:tc>
                <a:tc>
                  <a:txBody>
                    <a:bodyPr/>
                    <a:lstStyle/>
                    <a:p>
                      <a:pPr algn="ctr" rtl="1">
                        <a:lnSpc>
                          <a:spcPct val="107000"/>
                        </a:lnSpc>
                        <a:spcAft>
                          <a:spcPts val="0"/>
                        </a:spcAft>
                      </a:pPr>
                      <a:r>
                        <a:rPr lang="en-US" sz="2000" dirty="0">
                          <a:effectLst/>
                          <a:cs typeface="B Nazanin" panose="00000400000000000000" pitchFamily="2" charset="-78"/>
                        </a:rPr>
                        <a:t> </a:t>
                      </a:r>
                      <a:r>
                        <a:rPr lang="fa-IR" sz="1800" b="1" dirty="0">
                          <a:effectLst/>
                          <a:cs typeface="B Nazanin" panose="00000400000000000000" pitchFamily="2" charset="-78"/>
                        </a:rPr>
                        <a:t>پنی سیلین های ضد سودوموناس: </a:t>
                      </a:r>
                      <a:endParaRPr lang="en-US" sz="1600" b="1" dirty="0">
                        <a:effectLst/>
                        <a:cs typeface="B Nazanin" panose="00000400000000000000" pitchFamily="2" charset="-78"/>
                      </a:endParaRPr>
                    </a:p>
                    <a:p>
                      <a:pPr marR="315595" indent="635" algn="ctr" rtl="1">
                        <a:lnSpc>
                          <a:spcPct val="110000"/>
                        </a:lnSpc>
                        <a:spcAft>
                          <a:spcPts val="20"/>
                        </a:spcAft>
                      </a:pPr>
                      <a:r>
                        <a:rPr lang="fa-IR" sz="1800" b="1" dirty="0">
                          <a:effectLst/>
                          <a:cs typeface="B Nazanin" panose="00000400000000000000" pitchFamily="2" charset="-78"/>
                        </a:rPr>
                        <a:t>پیپراسیلین تازوباکتام-  یا سفالوسپورین ها :سفپیم، سفتازیدیم </a:t>
                      </a:r>
                      <a:endParaRPr lang="en-US" sz="1600" b="1" dirty="0">
                        <a:effectLst/>
                        <a:cs typeface="B Nazanin" panose="00000400000000000000" pitchFamily="2" charset="-78"/>
                      </a:endParaRPr>
                    </a:p>
                    <a:p>
                      <a:pPr marL="69850" algn="ctr" rtl="1">
                        <a:lnSpc>
                          <a:spcPct val="107000"/>
                        </a:lnSpc>
                        <a:spcAft>
                          <a:spcPts val="220"/>
                        </a:spcAft>
                      </a:pPr>
                      <a:r>
                        <a:rPr lang="fa-IR" sz="1800" b="1" dirty="0">
                          <a:effectLst/>
                          <a:cs typeface="B Nazanin" panose="00000400000000000000" pitchFamily="2" charset="-78"/>
                        </a:rPr>
                        <a:t>یا </a:t>
                      </a:r>
                      <a:endParaRPr lang="en-US" sz="1600" b="1" dirty="0">
                        <a:effectLst/>
                        <a:cs typeface="B Nazanin" panose="00000400000000000000" pitchFamily="2" charset="-78"/>
                      </a:endParaRPr>
                    </a:p>
                    <a:p>
                      <a:pPr marL="71120" algn="ctr" rtl="1">
                        <a:lnSpc>
                          <a:spcPct val="107000"/>
                        </a:lnSpc>
                        <a:spcAft>
                          <a:spcPts val="0"/>
                        </a:spcAft>
                      </a:pPr>
                      <a:r>
                        <a:rPr lang="fa-IR" sz="1800" b="1" dirty="0">
                          <a:effectLst/>
                          <a:cs typeface="B Nazanin" panose="00000400000000000000" pitchFamily="2" charset="-78"/>
                        </a:rPr>
                        <a:t>کارباپنم ها :ایمی پنم، مروپنم</a:t>
                      </a:r>
                      <a:r>
                        <a:rPr lang="fa-IR" sz="2000" b="1" dirty="0">
                          <a:effectLst/>
                          <a:cs typeface="B Nazanin" panose="00000400000000000000" pitchFamily="2" charset="-78"/>
                        </a:rPr>
                        <a:t> </a:t>
                      </a:r>
                      <a:endParaRPr lang="fa-IR" sz="2000" b="1" dirty="0" smtClean="0">
                        <a:effectLst/>
                        <a:cs typeface="B Nazanin" panose="00000400000000000000" pitchFamily="2" charset="-78"/>
                      </a:endParaRPr>
                    </a:p>
                  </a:txBody>
                  <a:tcPr marL="67310" marR="0" marT="7620" marB="0"/>
                </a:tc>
                <a:tc>
                  <a:txBody>
                    <a:bodyPr/>
                    <a:lstStyle/>
                    <a:p>
                      <a:pPr algn="ctr" rtl="1">
                        <a:lnSpc>
                          <a:spcPct val="107000"/>
                        </a:lnSpc>
                        <a:spcAft>
                          <a:spcPts val="0"/>
                        </a:spcAft>
                      </a:pPr>
                      <a:r>
                        <a:rPr lang="fa-IR" sz="2000" dirty="0" smtClean="0">
                          <a:effectLst/>
                          <a:cs typeface="B Nazanin" panose="00000400000000000000" pitchFamily="2" charset="-78"/>
                        </a:rPr>
                        <a:t>گلیکوپپتیدها:ونکومایسین</a:t>
                      </a:r>
                    </a:p>
                  </a:txBody>
                  <a:tcPr marL="67310" marR="0" marT="7620" marB="0"/>
                </a:tc>
                <a:extLst>
                  <a:ext uri="{0D108BD9-81ED-4DB2-BD59-A6C34878D82A}">
                    <a16:rowId xmlns:a16="http://schemas.microsoft.com/office/drawing/2014/main" val="10001"/>
                  </a:ext>
                </a:extLst>
              </a:tr>
            </a:tbl>
          </a:graphicData>
        </a:graphic>
      </p:graphicFrame>
      <p:sp>
        <p:nvSpPr>
          <p:cNvPr id="5" name="Rectangle 4"/>
          <p:cNvSpPr/>
          <p:nvPr/>
        </p:nvSpPr>
        <p:spPr>
          <a:xfrm>
            <a:off x="1266092" y="347408"/>
            <a:ext cx="10241279" cy="646331"/>
          </a:xfrm>
          <a:prstGeom prst="rect">
            <a:avLst/>
          </a:prstGeom>
        </p:spPr>
        <p:txBody>
          <a:bodyPr wrap="square">
            <a:spAutoFit/>
          </a:bodyPr>
          <a:lstStyle/>
          <a:p>
            <a:r>
              <a:rPr lang="fa-IR" dirty="0" smtClean="0"/>
              <a:t>درمان تجربی پنومونی وابسته به ونتیلاتور در مراکزی که پوشش</a:t>
            </a:r>
            <a:r>
              <a:rPr lang="en-US" dirty="0" smtClean="0"/>
              <a:t>MRSA  </a:t>
            </a:r>
            <a:r>
              <a:rPr lang="fa-IR" dirty="0" smtClean="0"/>
              <a:t>و تجویز دو آنتی بیوتیک برای سودوموناس و باسیل های گرم منفی مناسب است </a:t>
            </a:r>
            <a:endParaRPr lang="fa-IR" dirty="0"/>
          </a:p>
        </p:txBody>
      </p:sp>
      <p:sp>
        <p:nvSpPr>
          <p:cNvPr id="6" name="Rectangle 5"/>
          <p:cNvSpPr/>
          <p:nvPr/>
        </p:nvSpPr>
        <p:spPr>
          <a:xfrm>
            <a:off x="2456177" y="5561693"/>
            <a:ext cx="8429766" cy="369332"/>
          </a:xfrm>
          <a:prstGeom prst="rect">
            <a:avLst/>
          </a:prstGeom>
        </p:spPr>
        <p:txBody>
          <a:bodyPr wrap="square">
            <a:spAutoFit/>
          </a:bodyPr>
          <a:lstStyle/>
          <a:p>
            <a:r>
              <a:rPr lang="fa-IR" dirty="0" smtClean="0">
                <a:solidFill>
                  <a:srgbClr val="FF0000"/>
                </a:solidFill>
              </a:rPr>
              <a:t>باید یک دارو از گروه</a:t>
            </a:r>
            <a:r>
              <a:rPr lang="en-US" dirty="0" smtClean="0">
                <a:solidFill>
                  <a:srgbClr val="FF0000"/>
                </a:solidFill>
              </a:rPr>
              <a:t>A  ، </a:t>
            </a:r>
            <a:r>
              <a:rPr lang="fa-IR" dirty="0" smtClean="0">
                <a:solidFill>
                  <a:srgbClr val="FF0000"/>
                </a:solidFill>
              </a:rPr>
              <a:t>یک دارو از گروه</a:t>
            </a:r>
            <a:r>
              <a:rPr lang="en-US" dirty="0" smtClean="0">
                <a:solidFill>
                  <a:srgbClr val="FF0000"/>
                </a:solidFill>
              </a:rPr>
              <a:t>B  </a:t>
            </a:r>
            <a:r>
              <a:rPr lang="fa-IR" dirty="0" smtClean="0">
                <a:solidFill>
                  <a:srgbClr val="FF0000"/>
                </a:solidFill>
              </a:rPr>
              <a:t>و یک دارو از گروه</a:t>
            </a:r>
            <a:r>
              <a:rPr lang="en-US" dirty="0" smtClean="0">
                <a:solidFill>
                  <a:srgbClr val="FF0000"/>
                </a:solidFill>
              </a:rPr>
              <a:t>C  </a:t>
            </a:r>
            <a:r>
              <a:rPr lang="fa-IR" dirty="0" smtClean="0">
                <a:solidFill>
                  <a:srgbClr val="FF0000"/>
                </a:solidFill>
              </a:rPr>
              <a:t>در ابتدا به صورت تجربی تجویز گردد. </a:t>
            </a:r>
          </a:p>
        </p:txBody>
      </p:sp>
    </p:spTree>
    <p:extLst>
      <p:ext uri="{BB962C8B-B14F-4D97-AF65-F5344CB8AC3E}">
        <p14:creationId xmlns:p14="http://schemas.microsoft.com/office/powerpoint/2010/main" val="1181195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36129"/>
          </a:xfrm>
        </p:spPr>
        <p:txBody>
          <a:bodyPr>
            <a:normAutofit/>
          </a:bodyPr>
          <a:lstStyle/>
          <a:p>
            <a:pPr algn="ctr"/>
            <a:r>
              <a:rPr lang="fa-IR" sz="2800" dirty="0" smtClean="0"/>
              <a:t>ریسک فاکتور برای پنومونی بیمارستانی وابسته و غیر وابسته به ونتیلاتور(</a:t>
            </a:r>
            <a:r>
              <a:rPr lang="en-US" sz="2800" dirty="0" smtClean="0"/>
              <a:t>VAP/HAP</a:t>
            </a:r>
            <a:r>
              <a:rPr lang="fa-IR" sz="2800" dirty="0" smtClean="0"/>
              <a:t>)</a:t>
            </a:r>
            <a:r>
              <a:rPr lang="en-US" sz="2800" dirty="0" smtClean="0"/>
              <a:t> </a:t>
            </a:r>
            <a:r>
              <a:rPr lang="fa-IR" sz="2800" dirty="0" smtClean="0"/>
              <a:t>با</a:t>
            </a:r>
            <a:r>
              <a:rPr lang="en-US" sz="2800" dirty="0" smtClean="0"/>
              <a:t>MRSA </a:t>
            </a:r>
            <a:endParaRPr lang="fa-IR"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53793254"/>
              </p:ext>
            </p:extLst>
          </p:nvPr>
        </p:nvGraphicFramePr>
        <p:xfrm>
          <a:off x="1214651" y="1501255"/>
          <a:ext cx="10290412" cy="5186148"/>
        </p:xfrm>
        <a:graphic>
          <a:graphicData uri="http://schemas.openxmlformats.org/drawingml/2006/table">
            <a:tbl>
              <a:tblPr rtl="1" firstRow="1" firstCol="1" bandRow="1"/>
              <a:tblGrid>
                <a:gridCol w="3601068">
                  <a:extLst>
                    <a:ext uri="{9D8B030D-6E8A-4147-A177-3AD203B41FA5}">
                      <a16:colId xmlns:a16="http://schemas.microsoft.com/office/drawing/2014/main" val="20000"/>
                    </a:ext>
                  </a:extLst>
                </a:gridCol>
                <a:gridCol w="3569607">
                  <a:extLst>
                    <a:ext uri="{9D8B030D-6E8A-4147-A177-3AD203B41FA5}">
                      <a16:colId xmlns:a16="http://schemas.microsoft.com/office/drawing/2014/main" val="20001"/>
                    </a:ext>
                  </a:extLst>
                </a:gridCol>
                <a:gridCol w="3119737">
                  <a:extLst>
                    <a:ext uri="{9D8B030D-6E8A-4147-A177-3AD203B41FA5}">
                      <a16:colId xmlns:a16="http://schemas.microsoft.com/office/drawing/2014/main" val="20002"/>
                    </a:ext>
                  </a:extLst>
                </a:gridCol>
              </a:tblGrid>
              <a:tr h="1543694">
                <a:tc>
                  <a:txBody>
                    <a:bodyPr/>
                    <a:lstStyle/>
                    <a:p>
                      <a:pPr marL="0" marR="6350" algn="ctr" defTabSz="914400" rtl="1" eaLnBrk="1" latinLnBrk="0" hangingPunct="1">
                        <a:lnSpc>
                          <a:spcPct val="107000"/>
                        </a:lnSpc>
                        <a:spcAft>
                          <a:spcPts val="0"/>
                        </a:spcAft>
                      </a:pPr>
                      <a:r>
                        <a:rPr lang="fa-IR"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بیمار در معرض خطر بالای مرگ </a:t>
                      </a:r>
                      <a:endParaRPr lang="en-US"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0" marR="6350" algn="ctr" defTabSz="914400" rtl="1" eaLnBrk="1" latinLnBrk="0" hangingPunct="1">
                        <a:lnSpc>
                          <a:spcPct val="107000"/>
                        </a:lnSpc>
                        <a:spcAft>
                          <a:spcPts val="0"/>
                        </a:spcAft>
                      </a:pPr>
                      <a:r>
                        <a:rPr lang="fa-IR"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قرار ندارد( هیچ عامل خطری برای افزایش احتمال</a:t>
                      </a:r>
                      <a:r>
                        <a:rPr lang="en-US"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MRSA  </a:t>
                      </a:r>
                      <a:r>
                        <a:rPr lang="fa-IR"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وجود ندارد)</a:t>
                      </a:r>
                      <a:endParaRPr lang="en-US"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marL="0" marR="6350" algn="ctr" defTabSz="914400" rtl="1" eaLnBrk="1" latinLnBrk="0" hangingPunct="1">
                        <a:lnSpc>
                          <a:spcPct val="107000"/>
                        </a:lnSpc>
                        <a:spcAft>
                          <a:spcPts val="0"/>
                        </a:spcAft>
                      </a:pPr>
                      <a:r>
                        <a:rPr lang="fa-IR"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بیمار در معرض خطر بالای مرگ قرار ندارد ولی عوامل خطر برای افزایش احتمال</a:t>
                      </a:r>
                      <a:r>
                        <a:rPr lang="en-US"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MRSA </a:t>
                      </a:r>
                      <a:r>
                        <a:rPr lang="fa-IR"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وجود دارد</a:t>
                      </a:r>
                      <a:endParaRPr lang="en-US" sz="2000" b="1"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marL="11430" algn="ctr" rtl="1">
                        <a:lnSpc>
                          <a:spcPct val="107000"/>
                        </a:lnSpc>
                        <a:spcAft>
                          <a:spcPts val="235"/>
                        </a:spcAft>
                      </a:pP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بیمار</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در</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معرض</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خطر</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بالای</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مرگ</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قرار </a:t>
                      </a:r>
                      <a:endPar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R="6350" algn="ctr" rtl="1">
                        <a:lnSpc>
                          <a:spcPct val="107000"/>
                        </a:lnSpc>
                        <a:spcAft>
                          <a:spcPts val="0"/>
                        </a:spcAft>
                      </a:pP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دارد</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یا</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طی</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en-US"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09</a:t>
                      </a:r>
                      <a:r>
                        <a:rPr lang="en-US" sz="1600" b="1" dirty="0">
                          <a:solidFill>
                            <a:srgbClr val="000000"/>
                          </a:solidFill>
                          <a:effectLst/>
                          <a:latin typeface="B Nazanin" panose="00000400000000000000" pitchFamily="2" charset="-78"/>
                          <a:ea typeface="Calibri" panose="020F0502020204030204" pitchFamily="34" charset="0"/>
                          <a:cs typeface="Calibri" panose="020F0502020204030204" pitchFamily="34" charset="0"/>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روز</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گذشته</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آنتی بیوتیک</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وریدی</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دریافت</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کرده</a:t>
                      </a:r>
                      <a:r>
                        <a:rPr lang="fa-IR"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1600" b="1" dirty="0">
                          <a:solidFill>
                            <a:srgbClr val="000000"/>
                          </a:solidFill>
                          <a:effectLst/>
                          <a:latin typeface="Nazanin" panose="00000400000000000000" pitchFamily="2" charset="-78"/>
                          <a:ea typeface="Nazanin" panose="00000400000000000000" pitchFamily="2" charset="-78"/>
                          <a:cs typeface="B Nazanin" panose="00000400000000000000" pitchFamily="2" charset="-78"/>
                        </a:rPr>
                        <a:t>است</a:t>
                      </a:r>
                      <a:endPar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extLst>
                  <a:ext uri="{0D108BD9-81ED-4DB2-BD59-A6C34878D82A}">
                    <a16:rowId xmlns:a16="http://schemas.microsoft.com/office/drawing/2014/main" val="10000"/>
                  </a:ext>
                </a:extLst>
              </a:tr>
              <a:tr h="3642454">
                <a:tc>
                  <a:txBody>
                    <a:bodyPr/>
                    <a:lstStyle/>
                    <a:p>
                      <a:pPr marL="0" marR="6350" algn="ctr" defTabSz="914400" rtl="1" eaLnBrk="1" latinLnBrk="0" hangingPunct="1">
                        <a:lnSpc>
                          <a:spcPct val="107000"/>
                        </a:lnSpc>
                        <a:spcAft>
                          <a:spcPts val="0"/>
                        </a:spcAft>
                      </a:pP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تجویز یکی از داروهای زیر: </a:t>
                      </a:r>
                      <a:endParaRPr lang="en-US"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0" marR="6350" indent="-635" algn="ctr" defTabSz="914400" rtl="1" eaLnBrk="1" latinLnBrk="0" hangingPunct="1">
                        <a:lnSpc>
                          <a:spcPct val="107000"/>
                        </a:lnSpc>
                        <a:spcAft>
                          <a:spcPts val="0"/>
                        </a:spcAft>
                      </a:pP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پیپراسیلین </a:t>
                      </a: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/تازوباکتام </a:t>
                      </a: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a:t>
                      </a: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سفپیم</a:t>
                      </a: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a:t>
                      </a:r>
                      <a:endPar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لووفلوکساسین</a:t>
                      </a: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یا</a:t>
                      </a: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ایمی پنم یا مروپنم </a:t>
                      </a:r>
                      <a:endParaRPr lang="en-US"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0" marR="6350" algn="ctr" defTabSz="914400" rtl="1" eaLnBrk="1" latinLnBrk="0" hangingPunct="1">
                        <a:lnSpc>
                          <a:spcPct val="107000"/>
                        </a:lnSpc>
                        <a:spcAft>
                          <a:spcPts val="0"/>
                        </a:spcAft>
                      </a:pP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endParaRPr lang="en-US"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6350" algn="ctr" defTabSz="914400" rtl="1" eaLnBrk="1" latinLnBrk="0" hangingPunct="1">
                        <a:lnSpc>
                          <a:spcPct val="107000"/>
                        </a:lnSpc>
                        <a:spcAft>
                          <a:spcPts val="0"/>
                        </a:spcAft>
                      </a:pP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تجویز یکی از داروهای زیر: </a:t>
                      </a:r>
                      <a:endParaRPr lang="en-US"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0" marR="6350" indent="-635" algn="ctr" defTabSz="914400" rtl="1" eaLnBrk="1" latinLnBrk="0" hangingPunct="1">
                        <a:lnSpc>
                          <a:spcPct val="107000"/>
                        </a:lnSpc>
                        <a:spcAft>
                          <a:spcPts val="0"/>
                        </a:spcAft>
                      </a:pP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پیپراسیلین تازوباکتام </a:t>
                      </a:r>
                      <a:endPar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سفپیم </a:t>
                      </a: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a:t>
                      </a: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سفتازیدیم </a:t>
                      </a:r>
                      <a:endPar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0" marR="6350" indent="-635"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لووفلوکساسین </a:t>
                      </a:r>
                      <a:endParaRPr lang="en-US"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L="0" marR="6350"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یاسیپروفلوکساسین </a:t>
                      </a:r>
                    </a:p>
                    <a:p>
                      <a:pPr marL="0" marR="6350" algn="ctr" defTabSz="914400" rtl="1" eaLnBrk="1" latinLnBrk="0" hangingPunct="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a:t>
                      </a: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ایمی پنم </a:t>
                      </a: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مروپنم + ونکومایسین</a:t>
                      </a:r>
                      <a:endParaRPr lang="en-US"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R="6350" algn="ctr" rtl="1">
                        <a:lnSpc>
                          <a:spcPct val="107000"/>
                        </a:lnSpc>
                        <a:spcAft>
                          <a:spcPts val="0"/>
                        </a:spcAft>
                      </a:pPr>
                      <a:r>
                        <a:rPr lang="fa-IR" sz="20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تجویز دو نوع آنتی بیوتیک زیر: </a:t>
                      </a:r>
                      <a:endParaRPr lang="en-US" sz="20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R="6350" algn="ctr" rtl="1">
                        <a:lnSpc>
                          <a:spcPct val="107000"/>
                        </a:lnSpc>
                        <a:spcAft>
                          <a:spcPts val="0"/>
                        </a:spcAft>
                      </a:pPr>
                      <a:r>
                        <a:rPr lang="fa-IR" sz="20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پیپراسیلین تازوباکتام </a:t>
                      </a: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a:t>
                      </a:r>
                      <a:r>
                        <a:rPr lang="fa-IR" sz="20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سفپیم یا سفتازیدیم </a:t>
                      </a: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لووفلوکساسین </a:t>
                      </a:r>
                      <a:r>
                        <a:rPr lang="fa-IR" sz="20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سیپروفلوکساسین یا ایمی پنم یا </a:t>
                      </a: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مروپنم </a:t>
                      </a:r>
                      <a:r>
                        <a:rPr lang="fa-IR" sz="20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یا آمیکاسین یا جنتامایسین </a:t>
                      </a:r>
                      <a:endPar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R="6350" algn="ctr" rtl="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p>
                    <a:p>
                      <a:pPr marR="6350" algn="ctr" rtl="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ونکومایسن  </a:t>
                      </a:r>
                      <a:endParaRPr lang="en-US"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p>
                      <a:pPr marR="6350" algn="ctr" rtl="1">
                        <a:lnSpc>
                          <a:spcPct val="107000"/>
                        </a:lnSpc>
                        <a:spcAft>
                          <a:spcPts val="0"/>
                        </a:spcAft>
                      </a:pPr>
                      <a:r>
                        <a:rPr lang="fa-IR" sz="2000" kern="12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توجه </a:t>
                      </a:r>
                      <a:r>
                        <a:rPr lang="fa-IR"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:دوداروی بتالاکتام با یکدیگرتجویز نشود</a:t>
                      </a:r>
                      <a:endParaRPr lang="en-US" sz="2000" kern="1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7873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943"/>
            <a:ext cx="10515600" cy="1325563"/>
          </a:xfrm>
        </p:spPr>
        <p:txBody>
          <a:bodyPr>
            <a:normAutofit fontScale="90000"/>
          </a:bodyPr>
          <a:lstStyle/>
          <a:p>
            <a:pPr algn="ctr"/>
            <a:r>
              <a:rPr lang="fa-IR" dirty="0" smtClean="0"/>
              <a:t>       </a:t>
            </a:r>
            <a:r>
              <a:rPr lang="fa-IR" dirty="0" smtClean="0">
                <a:solidFill>
                  <a:srgbClr val="C00000"/>
                </a:solidFill>
                <a:cs typeface="B Titr" panose="00000700000000000000" pitchFamily="2" charset="-78"/>
              </a:rPr>
              <a:t>پنومونی غیر وابسته به ونتیلاتور</a:t>
            </a:r>
            <a:r>
              <a:rPr lang="en-US" dirty="0" smtClean="0">
                <a:solidFill>
                  <a:srgbClr val="C00000"/>
                </a:solidFill>
                <a:cs typeface="B Titr" panose="00000700000000000000" pitchFamily="2" charset="-78"/>
              </a:rPr>
              <a:t>HAP)</a:t>
            </a:r>
            <a:r>
              <a:rPr lang="fa-IR" dirty="0" smtClean="0">
                <a:solidFill>
                  <a:srgbClr val="C00000"/>
                </a:solidFill>
                <a:cs typeface="B Titr" panose="00000700000000000000" pitchFamily="2" charset="-78"/>
              </a:rPr>
              <a:t>)</a:t>
            </a:r>
            <a:r>
              <a:rPr lang="fa-IR" dirty="0" smtClean="0"/>
              <a:t/>
            </a:r>
            <a:br>
              <a:rPr lang="fa-IR" dirty="0" smtClean="0"/>
            </a:br>
            <a:r>
              <a:rPr lang="fa-IR" dirty="0" smtClean="0"/>
              <a:t/>
            </a:r>
            <a:br>
              <a:rPr lang="fa-IR" dirty="0" smtClean="0"/>
            </a:b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عوامل</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خطر</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برای</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مرگ</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در</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این</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بیماران،</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نیاز</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به</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ونتیلاتور</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به</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دلیل</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پنومونی</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و</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شوک</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سپتیک</a:t>
            </a:r>
            <a:r>
              <a:rPr lang="fa-IR" sz="2000" b="1" dirty="0" smtClean="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fa-IR" sz="2000" b="1" dirty="0" smtClean="0">
                <a:solidFill>
                  <a:srgbClr val="FF0000"/>
                </a:solidFill>
                <a:effectLst/>
                <a:latin typeface="Nazanin" panose="00000400000000000000" pitchFamily="2" charset="-78"/>
                <a:ea typeface="Nazanin" panose="00000400000000000000" pitchFamily="2" charset="-78"/>
                <a:cs typeface="B Nazanin" panose="00000400000000000000" pitchFamily="2" charset="-78"/>
              </a:rPr>
              <a:t>است</a:t>
            </a:r>
            <a:endParaRPr lang="fa-IR" sz="2000" b="1" dirty="0">
              <a:solidFill>
                <a:srgbClr val="FF0000"/>
              </a:solidFill>
            </a:endParaRPr>
          </a:p>
        </p:txBody>
      </p:sp>
      <p:sp>
        <p:nvSpPr>
          <p:cNvPr id="3" name="Content Placeholder 2"/>
          <p:cNvSpPr>
            <a:spLocks noGrp="1"/>
          </p:cNvSpPr>
          <p:nvPr>
            <p:ph idx="1"/>
          </p:nvPr>
        </p:nvSpPr>
        <p:spPr>
          <a:xfrm>
            <a:off x="838200" y="1581506"/>
            <a:ext cx="10515600" cy="4983067"/>
          </a:xfrm>
        </p:spPr>
        <p:txBody>
          <a:bodyPr>
            <a:normAutofit/>
          </a:bodyPr>
          <a:lstStyle/>
          <a:p>
            <a:pPr marL="0" indent="0">
              <a:buNone/>
            </a:pPr>
            <a:endParaRPr lang="fa-IR" dirty="0"/>
          </a:p>
          <a:p>
            <a:pPr marL="0" indent="0">
              <a:buNone/>
            </a:pPr>
            <a:r>
              <a:rPr lang="fa-IR" dirty="0" smtClean="0"/>
              <a:t>اندیکاسیون های پوشش</a:t>
            </a:r>
            <a:r>
              <a:rPr lang="en-US" dirty="0" smtClean="0"/>
              <a:t>MRSA</a:t>
            </a:r>
            <a:r>
              <a:rPr lang="fa-IR" dirty="0" smtClean="0"/>
              <a:t> : </a:t>
            </a:r>
            <a:endParaRPr lang="en-US" dirty="0" smtClean="0"/>
          </a:p>
          <a:p>
            <a:endParaRPr lang="en-US" dirty="0"/>
          </a:p>
          <a:p>
            <a:r>
              <a:rPr lang="fa-IR" dirty="0" smtClean="0"/>
              <a:t>دریافت آنتی بیوتیک وریدی طی 90 روز گذشته؛ </a:t>
            </a:r>
          </a:p>
          <a:p>
            <a:r>
              <a:rPr lang="fa-IR" dirty="0" smtClean="0"/>
              <a:t>بستری در مرکزی که شیوع </a:t>
            </a:r>
            <a:r>
              <a:rPr lang="en-US" dirty="0" smtClean="0"/>
              <a:t>MRSA </a:t>
            </a:r>
            <a:r>
              <a:rPr lang="fa-IR" dirty="0" smtClean="0"/>
              <a:t>از بین استاف های اورئوس ها بیش از % 20 یا نامشخص باشد .</a:t>
            </a:r>
          </a:p>
          <a:p>
            <a:r>
              <a:rPr lang="fa-IR" dirty="0" smtClean="0"/>
              <a:t>در صورتی که نیاز به پوشش</a:t>
            </a:r>
            <a:r>
              <a:rPr lang="en-US" dirty="0" smtClean="0"/>
              <a:t>MRSA  </a:t>
            </a:r>
            <a:r>
              <a:rPr lang="fa-IR" dirty="0" smtClean="0"/>
              <a:t>نباشد، پوشش دارویی بر علیه</a:t>
            </a:r>
            <a:r>
              <a:rPr lang="en-US" dirty="0" smtClean="0"/>
              <a:t>MSSA  </a:t>
            </a:r>
            <a:r>
              <a:rPr lang="fa-IR" dirty="0" smtClean="0"/>
              <a:t>باید انجام شود. </a:t>
            </a:r>
          </a:p>
          <a:p>
            <a:endParaRPr lang="fa-IR" dirty="0" smtClean="0"/>
          </a:p>
          <a:p>
            <a:pPr marL="0" indent="0">
              <a:buNone/>
            </a:pPr>
            <a:endParaRPr lang="fa-IR" dirty="0"/>
          </a:p>
          <a:p>
            <a:r>
              <a:rPr lang="fa-IR" dirty="0" smtClean="0"/>
              <a:t>ادامه در اسلاید بعد </a:t>
            </a:r>
            <a:endParaRPr lang="fa-IR" dirty="0"/>
          </a:p>
        </p:txBody>
      </p:sp>
    </p:spTree>
    <p:extLst>
      <p:ext uri="{BB962C8B-B14F-4D97-AF65-F5344CB8AC3E}">
        <p14:creationId xmlns:p14="http://schemas.microsoft.com/office/powerpoint/2010/main" val="1926921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6823" y="1555846"/>
            <a:ext cx="10255541" cy="4995080"/>
          </a:xfrm>
        </p:spPr>
        <p:txBody>
          <a:bodyPr>
            <a:normAutofit/>
          </a:bodyPr>
          <a:lstStyle/>
          <a:p>
            <a:pPr>
              <a:buFont typeface="Wingdings" panose="05000000000000000000" pitchFamily="2" charset="2"/>
              <a:buChar char="Ø"/>
            </a:pPr>
            <a:r>
              <a:rPr lang="fa-IR" sz="2400" dirty="0" smtClean="0">
                <a:cs typeface="B Nazanin" panose="00000400000000000000" pitchFamily="2" charset="-78"/>
              </a:rPr>
              <a:t>اگر بیمار دارای عوامل خطری است که احتمال عفونت با باسیل های گرم منفی را افزایش می دهد، دو داروی ضد سودوموناس تجویز گردد .در این موارد رنگ آمیزی گرم نمونه ترشحات تنفسی کمک کننده است. </a:t>
            </a:r>
          </a:p>
          <a:p>
            <a:pPr>
              <a:buFont typeface="Wingdings" panose="05000000000000000000" pitchFamily="2" charset="2"/>
              <a:buChar char="Ø"/>
            </a:pPr>
            <a:endParaRPr lang="fa-IR" sz="1200" dirty="0" smtClean="0">
              <a:cs typeface="B Nazanin" panose="00000400000000000000" pitchFamily="2" charset="-78"/>
            </a:endParaRPr>
          </a:p>
          <a:p>
            <a:pPr>
              <a:buFont typeface="Wingdings" panose="05000000000000000000" pitchFamily="2" charset="2"/>
              <a:buChar char="Ø"/>
            </a:pPr>
            <a:r>
              <a:rPr lang="fa-IR" sz="2400" dirty="0" smtClean="0">
                <a:cs typeface="B Nazanin" panose="00000400000000000000" pitchFamily="2" charset="-78"/>
              </a:rPr>
              <a:t>اگر بیمار مبتلا به بیماری ساختمانی ریه است که خطر احتمال عفونت با باسیل های گرم منفی را افزایش می دهد مانند برونشکتازی یا فیبروز کیستیک، دو داروی ضد سودوموناس تجویز گردد .در این موارد رنگ آمیزی گرم نمونه ترشحات تنفسی،  کمک کننده است </a:t>
            </a:r>
          </a:p>
          <a:p>
            <a:pPr>
              <a:buFont typeface="Wingdings" panose="05000000000000000000" pitchFamily="2" charset="2"/>
              <a:buChar char="Ø"/>
            </a:pPr>
            <a:endParaRPr lang="fa-IR" sz="1050" dirty="0" smtClean="0">
              <a:cs typeface="B Nazanin" panose="00000400000000000000" pitchFamily="2" charset="-78"/>
            </a:endParaRPr>
          </a:p>
          <a:p>
            <a:pPr>
              <a:buFont typeface="Wingdings" panose="05000000000000000000" pitchFamily="2" charset="2"/>
              <a:buChar char="Ø"/>
            </a:pPr>
            <a:r>
              <a:rPr lang="fa-IR" sz="2400" dirty="0" smtClean="0">
                <a:cs typeface="B Nazanin" panose="00000400000000000000" pitchFamily="2" charset="-78"/>
              </a:rPr>
              <a:t>انفوزیون طولانی مدت داروهای پیپراسیلین تازوباکتام، سفالوسپورین ها و کارباپنم ها نیز مناسب است </a:t>
            </a:r>
          </a:p>
          <a:p>
            <a:pPr>
              <a:buFont typeface="Wingdings" panose="05000000000000000000" pitchFamily="2" charset="2"/>
              <a:buChar char="Ø"/>
            </a:pPr>
            <a:endParaRPr lang="fa-IR" sz="1100" dirty="0" smtClean="0">
              <a:cs typeface="B Nazanin" panose="00000400000000000000" pitchFamily="2" charset="-78"/>
            </a:endParaRPr>
          </a:p>
          <a:p>
            <a:pPr>
              <a:buFont typeface="Wingdings" panose="05000000000000000000" pitchFamily="2" charset="2"/>
              <a:buChar char="Ø"/>
            </a:pPr>
            <a:r>
              <a:rPr lang="fa-IR" sz="2400" dirty="0" smtClean="0">
                <a:cs typeface="B Nazanin" panose="00000400000000000000" pitchFamily="2" charset="-78"/>
              </a:rPr>
              <a:t>آنتی بیوتیک های پیپراسیلین تازوباکتام، سفپیم، لووفلوکساسین، ایمی پنم، یا مروپنم علیه استافیلوکوک اورئوس- حساس به متی سیلین    (</a:t>
            </a:r>
            <a:r>
              <a:rPr lang="en-US" sz="2400" dirty="0" smtClean="0">
                <a:cs typeface="B Nazanin" panose="00000400000000000000" pitchFamily="2" charset="-78"/>
              </a:rPr>
              <a:t>MSSA)</a:t>
            </a:r>
            <a:r>
              <a:rPr lang="fa-IR" sz="2400" dirty="0" smtClean="0">
                <a:cs typeface="B Nazanin" panose="00000400000000000000" pitchFamily="2" charset="-78"/>
              </a:rPr>
              <a:t>موثر می باشند. </a:t>
            </a:r>
          </a:p>
        </p:txBody>
      </p:sp>
      <p:pic>
        <p:nvPicPr>
          <p:cNvPr id="4" name="Picture 3"/>
          <p:cNvPicPr>
            <a:picLocks noChangeAspect="1"/>
          </p:cNvPicPr>
          <p:nvPr/>
        </p:nvPicPr>
        <p:blipFill>
          <a:blip r:embed="rId2"/>
          <a:stretch>
            <a:fillRect/>
          </a:stretch>
        </p:blipFill>
        <p:spPr>
          <a:xfrm>
            <a:off x="1231639" y="80018"/>
            <a:ext cx="10516511" cy="1243815"/>
          </a:xfrm>
          <a:prstGeom prst="rect">
            <a:avLst/>
          </a:prstGeom>
        </p:spPr>
      </p:pic>
    </p:spTree>
    <p:extLst>
      <p:ext uri="{BB962C8B-B14F-4D97-AF65-F5344CB8AC3E}">
        <p14:creationId xmlns:p14="http://schemas.microsoft.com/office/powerpoint/2010/main" val="8856643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9618" y="624109"/>
            <a:ext cx="9198591" cy="1368463"/>
          </a:xfrm>
        </p:spPr>
        <p:txBody>
          <a:bodyPr>
            <a:normAutofit fontScale="90000"/>
          </a:bodyPr>
          <a:lstStyle/>
          <a:p>
            <a:pPr algn="ctr"/>
            <a:r>
              <a:rPr lang="fa-IR" dirty="0" smtClean="0"/>
              <a:t>ریسک فاکتور برای پنومونی وابسته به ونتیلاتور</a:t>
            </a:r>
            <a:br>
              <a:rPr lang="fa-IR" dirty="0" smtClean="0"/>
            </a:br>
            <a:r>
              <a:rPr lang="fa-IR" dirty="0" smtClean="0"/>
              <a:t> </a:t>
            </a:r>
            <a:r>
              <a:rPr lang="en-US" dirty="0" smtClean="0"/>
              <a:t>VAP </a:t>
            </a:r>
            <a:r>
              <a:rPr lang="fa-IR" dirty="0" smtClean="0"/>
              <a:t>با</a:t>
            </a:r>
            <a:r>
              <a:rPr lang="en-US" dirty="0" smtClean="0"/>
              <a:t>MDR   </a:t>
            </a:r>
            <a:br>
              <a:rPr lang="en-US" dirty="0" smtClean="0"/>
            </a:br>
            <a:endParaRPr lang="fa-IR" dirty="0"/>
          </a:p>
        </p:txBody>
      </p:sp>
      <p:sp>
        <p:nvSpPr>
          <p:cNvPr id="3" name="Content Placeholder 2"/>
          <p:cNvSpPr>
            <a:spLocks noGrp="1"/>
          </p:cNvSpPr>
          <p:nvPr>
            <p:ph idx="1"/>
          </p:nvPr>
        </p:nvSpPr>
        <p:spPr>
          <a:xfrm>
            <a:off x="1719618" y="2133600"/>
            <a:ext cx="9784994" cy="3777622"/>
          </a:xfrm>
        </p:spPr>
        <p:txBody>
          <a:bodyPr>
            <a:normAutofit/>
          </a:bodyPr>
          <a:lstStyle/>
          <a:p>
            <a:r>
              <a:rPr lang="fa-IR" sz="2400" dirty="0" smtClean="0"/>
              <a:t>دریافت آنتی بیوتیک وریدی در طی 90روز گذشته </a:t>
            </a:r>
          </a:p>
          <a:p>
            <a:r>
              <a:rPr lang="fa-IR" sz="2400" dirty="0" smtClean="0"/>
              <a:t>شوک سپتیک در زمان تشخیص پنومونی وابسته به ونتیلاتور </a:t>
            </a:r>
          </a:p>
          <a:p>
            <a:r>
              <a:rPr lang="en-US" sz="2400" dirty="0" smtClean="0"/>
              <a:t>ARDS  </a:t>
            </a:r>
            <a:r>
              <a:rPr lang="fa-IR" sz="2400" dirty="0" smtClean="0"/>
              <a:t>قبل از پنومونی وابسته به ونتیلاتور </a:t>
            </a:r>
          </a:p>
          <a:p>
            <a:r>
              <a:rPr lang="fa-IR" sz="2400" dirty="0" smtClean="0"/>
              <a:t>بستری به مدت 5 روز یا بیشتر قبل از وقوع پنومونی وابسته به ونتیلاتور </a:t>
            </a:r>
          </a:p>
          <a:p>
            <a:r>
              <a:rPr lang="fa-IR" sz="2400" dirty="0" smtClean="0"/>
              <a:t>استفاده از</a:t>
            </a:r>
            <a:r>
              <a:rPr lang="fa-IR" sz="2400" dirty="0">
                <a:solidFill>
                  <a:prstClr val="black">
                    <a:lumMod val="75000"/>
                    <a:lumOff val="25000"/>
                  </a:prstClr>
                </a:solidFill>
              </a:rPr>
              <a:t> درمان</a:t>
            </a:r>
            <a:r>
              <a:rPr lang="fa-IR" sz="2400" dirty="0" smtClean="0"/>
              <a:t> </a:t>
            </a:r>
            <a:r>
              <a:rPr lang="en-US" sz="2400" dirty="0" smtClean="0"/>
              <a:t>acute renal replacement </a:t>
            </a:r>
            <a:r>
              <a:rPr lang="fa-IR" sz="2400" dirty="0" smtClean="0"/>
              <a:t>قبل از شروع پنومونی وابسته به ونتیلاتور </a:t>
            </a:r>
            <a:endParaRPr lang="fa-IR" sz="2400" dirty="0"/>
          </a:p>
        </p:txBody>
      </p:sp>
    </p:spTree>
    <p:extLst>
      <p:ext uri="{BB962C8B-B14F-4D97-AF65-F5344CB8AC3E}">
        <p14:creationId xmlns:p14="http://schemas.microsoft.com/office/powerpoint/2010/main" val="3430968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توجه </a:t>
            </a:r>
            <a:endParaRPr lang="fa-IR" dirty="0"/>
          </a:p>
        </p:txBody>
      </p:sp>
      <p:sp>
        <p:nvSpPr>
          <p:cNvPr id="3" name="Content Placeholder 2"/>
          <p:cNvSpPr>
            <a:spLocks noGrp="1"/>
          </p:cNvSpPr>
          <p:nvPr>
            <p:ph idx="1"/>
          </p:nvPr>
        </p:nvSpPr>
        <p:spPr>
          <a:xfrm>
            <a:off x="2589212" y="1139483"/>
            <a:ext cx="8915400" cy="4771739"/>
          </a:xfrm>
        </p:spPr>
        <p:txBody>
          <a:bodyPr/>
          <a:lstStyle/>
          <a:p>
            <a:pPr marL="0" indent="0">
              <a:buNone/>
            </a:pPr>
            <a:r>
              <a:rPr lang="fa-IR" dirty="0" smtClean="0"/>
              <a:t>	</a:t>
            </a:r>
            <a:r>
              <a:rPr lang="fa-IR" sz="2400" dirty="0" smtClean="0">
                <a:solidFill>
                  <a:srgbClr val="FF0000"/>
                </a:solidFill>
                <a:cs typeface="B Titr" panose="00000700000000000000" pitchFamily="2" charset="-78"/>
              </a:rPr>
              <a:t>دریافت آنتی بیوتیک وریدی در طی 90 روز گذشته </a:t>
            </a:r>
          </a:p>
          <a:p>
            <a:pPr marL="0" indent="0">
              <a:buNone/>
            </a:pPr>
            <a:endParaRPr lang="fa-IR" sz="2400" dirty="0" smtClean="0">
              <a:solidFill>
                <a:srgbClr val="FF0000"/>
              </a:solidFill>
              <a:cs typeface="B Titr" panose="00000700000000000000" pitchFamily="2" charset="-78"/>
            </a:endParaRPr>
          </a:p>
          <a:p>
            <a:pPr marL="0" indent="0">
              <a:buNone/>
            </a:pPr>
            <a:r>
              <a:rPr lang="fa-IR" sz="2400" b="1" dirty="0">
                <a:cs typeface="B Titr" panose="00000700000000000000" pitchFamily="2" charset="-78"/>
              </a:rPr>
              <a:t>ریسک فاکتور برای</a:t>
            </a:r>
            <a:endParaRPr lang="fa-IR" sz="2400" b="1" dirty="0" smtClean="0">
              <a:cs typeface="B Titr" panose="00000700000000000000" pitchFamily="2" charset="-78"/>
            </a:endParaRPr>
          </a:p>
          <a:p>
            <a:r>
              <a:rPr lang="fa-IR" b="1" dirty="0" smtClean="0">
                <a:cs typeface="B Nazanin" panose="00000400000000000000" pitchFamily="2" charset="-78"/>
              </a:rPr>
              <a:t>پنومونی </a:t>
            </a:r>
            <a:r>
              <a:rPr lang="fa-IR" b="1" dirty="0">
                <a:cs typeface="B Nazanin" panose="00000400000000000000" pitchFamily="2" charset="-78"/>
              </a:rPr>
              <a:t>بیمارستانی وابسته و غیر وابسته به ونتیلاتور (</a:t>
            </a:r>
            <a:r>
              <a:rPr lang="en-US" b="1" dirty="0">
                <a:cs typeface="B Nazanin" panose="00000400000000000000" pitchFamily="2" charset="-78"/>
              </a:rPr>
              <a:t>(VAP/HAP </a:t>
            </a:r>
            <a:endParaRPr lang="fa-IR" b="1" dirty="0" smtClean="0">
              <a:cs typeface="B Nazanin" panose="00000400000000000000" pitchFamily="2" charset="-78"/>
            </a:endParaRPr>
          </a:p>
          <a:p>
            <a:r>
              <a:rPr lang="en-US" b="1" dirty="0" smtClean="0">
                <a:cs typeface="B Nazanin" panose="00000400000000000000" pitchFamily="2" charset="-78"/>
              </a:rPr>
              <a:t>MDR  </a:t>
            </a:r>
            <a:r>
              <a:rPr lang="fa-IR" b="1" dirty="0" smtClean="0">
                <a:cs typeface="B Nazanin" panose="00000400000000000000" pitchFamily="2" charset="-78"/>
              </a:rPr>
              <a:t>  </a:t>
            </a:r>
          </a:p>
          <a:p>
            <a:r>
              <a:rPr lang="en-US" b="1" dirty="0" smtClean="0">
                <a:solidFill>
                  <a:prstClr val="black"/>
                </a:solidFill>
                <a:cs typeface="B Nazanin" panose="00000400000000000000" pitchFamily="2" charset="-78"/>
              </a:rPr>
              <a:t>MRSA </a:t>
            </a:r>
            <a:r>
              <a:rPr lang="fa-IR" b="1" dirty="0" smtClean="0">
                <a:solidFill>
                  <a:prstClr val="black"/>
                </a:solidFill>
                <a:cs typeface="B Nazanin" panose="00000400000000000000" pitchFamily="2" charset="-78"/>
              </a:rPr>
              <a:t>  </a:t>
            </a:r>
          </a:p>
          <a:p>
            <a:r>
              <a:rPr lang="fa-IR" b="1" dirty="0" smtClean="0">
                <a:solidFill>
                  <a:prstClr val="black"/>
                </a:solidFill>
                <a:cs typeface="B Nazanin" panose="00000400000000000000" pitchFamily="2" charset="-78"/>
              </a:rPr>
              <a:t>سودوموناس </a:t>
            </a:r>
            <a:r>
              <a:rPr lang="en-US" b="1" dirty="0" smtClean="0">
                <a:cs typeface="B Nazanin" panose="00000400000000000000" pitchFamily="2" charset="-78"/>
              </a:rPr>
              <a:t>MDR </a:t>
            </a:r>
            <a:r>
              <a:rPr lang="fa-IR" b="1" dirty="0" smtClean="0">
                <a:cs typeface="B Nazanin" panose="00000400000000000000" pitchFamily="2" charset="-78"/>
              </a:rPr>
              <a:t>  </a:t>
            </a:r>
            <a:r>
              <a:rPr lang="fa-IR" b="1" dirty="0" smtClean="0"/>
              <a:t> </a:t>
            </a:r>
          </a:p>
          <a:p>
            <a:pPr marL="0" indent="0">
              <a:buNone/>
            </a:pPr>
            <a:r>
              <a:rPr lang="fa-IR" b="1" dirty="0"/>
              <a:t> </a:t>
            </a:r>
            <a:r>
              <a:rPr lang="fa-IR" b="1" dirty="0" smtClean="0"/>
              <a:t>                                                     می باشد </a:t>
            </a:r>
            <a:endParaRPr lang="en-US" dirty="0"/>
          </a:p>
          <a:p>
            <a:endParaRPr lang="fa-IR" dirty="0"/>
          </a:p>
        </p:txBody>
      </p:sp>
    </p:spTree>
    <p:extLst>
      <p:ext uri="{BB962C8B-B14F-4D97-AF65-F5344CB8AC3E}">
        <p14:creationId xmlns:p14="http://schemas.microsoft.com/office/powerpoint/2010/main" val="3657375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165" y="202079"/>
            <a:ext cx="8911687" cy="1280890"/>
          </a:xfrm>
        </p:spPr>
        <p:txBody>
          <a:bodyPr>
            <a:normAutofit fontScale="90000"/>
          </a:bodyPr>
          <a:lstStyle/>
          <a:p>
            <a:pPr algn="ctr"/>
            <a:r>
              <a:rPr lang="fa-IR" dirty="0" smtClean="0"/>
              <a:t/>
            </a:r>
            <a:br>
              <a:rPr lang="fa-IR" dirty="0" smtClean="0"/>
            </a:br>
            <a:r>
              <a:rPr lang="fa-IR" sz="4400" dirty="0" smtClean="0">
                <a:solidFill>
                  <a:srgbClr val="FF0000"/>
                </a:solidFill>
                <a:cs typeface="B Titr" panose="00000700000000000000" pitchFamily="2" charset="-78"/>
              </a:rPr>
              <a:t>پروتکل درمان تجربی پای دیابتی </a:t>
            </a:r>
            <a:r>
              <a:rPr lang="fa-IR" dirty="0" smtClean="0"/>
              <a:t/>
            </a:r>
            <a:br>
              <a:rPr lang="fa-IR" dirty="0" smtClean="0"/>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5892460"/>
              </p:ext>
            </p:extLst>
          </p:nvPr>
        </p:nvGraphicFramePr>
        <p:xfrm>
          <a:off x="1409499" y="1596376"/>
          <a:ext cx="10140076" cy="4354258"/>
        </p:xfrm>
        <a:graphic>
          <a:graphicData uri="http://schemas.openxmlformats.org/drawingml/2006/table">
            <a:tbl>
              <a:tblPr firstRow="1" firstCol="1" bandRow="1">
                <a:effectLst>
                  <a:outerShdw blurRad="50800" dist="50800" dir="5400000" algn="ctr" rotWithShape="0">
                    <a:srgbClr val="000000">
                      <a:alpha val="95000"/>
                    </a:srgbClr>
                  </a:outerShdw>
                </a:effectLst>
                <a:tableStyleId>{3B4B98B0-60AC-42C2-AFA5-B58CD77FA1E5}</a:tableStyleId>
              </a:tblPr>
              <a:tblGrid>
                <a:gridCol w="2611603">
                  <a:extLst>
                    <a:ext uri="{9D8B030D-6E8A-4147-A177-3AD203B41FA5}">
                      <a16:colId xmlns:a16="http://schemas.microsoft.com/office/drawing/2014/main" val="20000"/>
                    </a:ext>
                  </a:extLst>
                </a:gridCol>
                <a:gridCol w="3023603">
                  <a:extLst>
                    <a:ext uri="{9D8B030D-6E8A-4147-A177-3AD203B41FA5}">
                      <a16:colId xmlns:a16="http://schemas.microsoft.com/office/drawing/2014/main" val="20001"/>
                    </a:ext>
                  </a:extLst>
                </a:gridCol>
                <a:gridCol w="2107075">
                  <a:extLst>
                    <a:ext uri="{9D8B030D-6E8A-4147-A177-3AD203B41FA5}">
                      <a16:colId xmlns:a16="http://schemas.microsoft.com/office/drawing/2014/main" val="20002"/>
                    </a:ext>
                  </a:extLst>
                </a:gridCol>
                <a:gridCol w="2397795">
                  <a:extLst>
                    <a:ext uri="{9D8B030D-6E8A-4147-A177-3AD203B41FA5}">
                      <a16:colId xmlns:a16="http://schemas.microsoft.com/office/drawing/2014/main" val="20003"/>
                    </a:ext>
                  </a:extLst>
                </a:gridCol>
              </a:tblGrid>
              <a:tr h="373911">
                <a:tc gridSpan="2">
                  <a:txBody>
                    <a:bodyPr/>
                    <a:lstStyle/>
                    <a:p>
                      <a:pPr marR="59055" algn="ctr" rtl="1">
                        <a:lnSpc>
                          <a:spcPct val="107000"/>
                        </a:lnSpc>
                        <a:spcAft>
                          <a:spcPts val="0"/>
                        </a:spcAft>
                      </a:pPr>
                      <a:r>
                        <a:rPr lang="fa-IR" sz="2000" dirty="0">
                          <a:effectLst/>
                          <a:cs typeface="B Titr" panose="00000700000000000000" pitchFamily="2" charset="-78"/>
                        </a:rPr>
                        <a:t>پای  دیابت  مزمن  و  راجعه</a:t>
                      </a:r>
                      <a:endParaRPr lang="en-US" sz="1800"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tc hMerge="1">
                  <a:txBody>
                    <a:bodyPr/>
                    <a:lstStyle/>
                    <a:p>
                      <a:pPr rtl="1"/>
                      <a:endParaRPr lang="fa-IR"/>
                    </a:p>
                  </a:txBody>
                  <a:tcPr/>
                </a:tc>
                <a:tc rowSpan="2">
                  <a:txBody>
                    <a:bodyPr/>
                    <a:lstStyle/>
                    <a:p>
                      <a:pPr marL="22860" marR="76200" indent="-22860" algn="ctr" rtl="1">
                        <a:lnSpc>
                          <a:spcPct val="115000"/>
                        </a:lnSpc>
                        <a:spcAft>
                          <a:spcPts val="720"/>
                        </a:spcAft>
                      </a:pPr>
                      <a:r>
                        <a:rPr lang="fa-IR" sz="1600" dirty="0">
                          <a:effectLst/>
                          <a:cs typeface="B Titr" panose="00000700000000000000" pitchFamily="2" charset="-78"/>
                        </a:rPr>
                        <a:t>در صورت وجود سلولیت اطراف زخم</a:t>
                      </a:r>
                      <a:endParaRPr lang="en-US" sz="1400" dirty="0">
                        <a:effectLst/>
                        <a:cs typeface="B Titr" panose="00000700000000000000" pitchFamily="2" charset="-78"/>
                      </a:endParaRPr>
                    </a:p>
                    <a:p>
                      <a:pPr marR="99060" algn="ctr" rtl="1">
                        <a:lnSpc>
                          <a:spcPct val="107000"/>
                        </a:lnSpc>
                        <a:spcAft>
                          <a:spcPts val="0"/>
                        </a:spcAft>
                      </a:pPr>
                      <a:r>
                        <a:rPr lang="fa-IR" sz="1600" dirty="0">
                          <a:effectLst/>
                          <a:cs typeface="B Titr" panose="00000700000000000000" pitchFamily="2" charset="-78"/>
                        </a:rPr>
                        <a:t>به صورت وریدی</a:t>
                      </a:r>
                      <a:endParaRPr lang="en-US" sz="1400"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tc rowSpan="2">
                  <a:txBody>
                    <a:bodyPr/>
                    <a:lstStyle/>
                    <a:p>
                      <a:pPr marR="132715" algn="ctr" rtl="1">
                        <a:lnSpc>
                          <a:spcPct val="107000"/>
                        </a:lnSpc>
                        <a:spcAft>
                          <a:spcPts val="145"/>
                        </a:spcAft>
                      </a:pPr>
                      <a:r>
                        <a:rPr lang="fa-IR" sz="1600" dirty="0">
                          <a:effectLst/>
                          <a:cs typeface="B Titr" panose="00000700000000000000" pitchFamily="2" charset="-78"/>
                        </a:rPr>
                        <a:t>در بیماری که قبلا درمان</a:t>
                      </a:r>
                      <a:endParaRPr lang="en-US" sz="1400" dirty="0">
                        <a:effectLst/>
                        <a:cs typeface="B Titr" panose="00000700000000000000" pitchFamily="2" charset="-78"/>
                      </a:endParaRPr>
                    </a:p>
                    <a:p>
                      <a:pPr marL="280670" marR="50165" indent="-280670" algn="ctr" rtl="1">
                        <a:lnSpc>
                          <a:spcPct val="107000"/>
                        </a:lnSpc>
                        <a:spcAft>
                          <a:spcPts val="0"/>
                        </a:spcAft>
                      </a:pPr>
                      <a:r>
                        <a:rPr lang="fa-IR" sz="1600" dirty="0">
                          <a:effectLst/>
                          <a:cs typeface="B Titr" panose="00000700000000000000" pitchFamily="2" charset="-78"/>
                        </a:rPr>
                        <a:t>نشده وعفونت محدود بدون استئومیلیت دارد</a:t>
                      </a:r>
                      <a:endParaRPr lang="en-US" sz="1400"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extLst>
                  <a:ext uri="{0D108BD9-81ED-4DB2-BD59-A6C34878D82A}">
                    <a16:rowId xmlns:a16="http://schemas.microsoft.com/office/drawing/2014/main" val="10000"/>
                  </a:ext>
                </a:extLst>
              </a:tr>
              <a:tr h="973553">
                <a:tc>
                  <a:txBody>
                    <a:bodyPr/>
                    <a:lstStyle/>
                    <a:p>
                      <a:pPr marL="372110" marR="85725" indent="-343535" algn="ctr" rtl="1">
                        <a:lnSpc>
                          <a:spcPct val="107000"/>
                        </a:lnSpc>
                        <a:spcAft>
                          <a:spcPts val="0"/>
                        </a:spcAft>
                      </a:pPr>
                      <a:r>
                        <a:rPr lang="fa-IR" sz="1600" dirty="0">
                          <a:effectLst/>
                          <a:cs typeface="B Titr" panose="00000700000000000000" pitchFamily="2" charset="-78"/>
                        </a:rPr>
                        <a:t>اگرخطر از دست دادن اندام وجود دارد به صورت وریدی</a:t>
                      </a:r>
                      <a:endParaRPr lang="en-US" sz="1400"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tc>
                  <a:txBody>
                    <a:bodyPr/>
                    <a:lstStyle/>
                    <a:p>
                      <a:pPr marL="416560" marR="133985" indent="-343535" algn="ctr" defTabSz="914400" rtl="1" eaLnBrk="1" latinLnBrk="0" hangingPunct="1">
                        <a:lnSpc>
                          <a:spcPct val="107000"/>
                        </a:lnSpc>
                        <a:spcAft>
                          <a:spcPts val="0"/>
                        </a:spcAft>
                      </a:pPr>
                      <a:r>
                        <a:rPr lang="fa-IR" sz="1600" b="1" kern="1200" dirty="0">
                          <a:solidFill>
                            <a:schemeClr val="tx1"/>
                          </a:solidFill>
                          <a:effectLst/>
                          <a:latin typeface="+mn-lt"/>
                          <a:ea typeface="+mn-ea"/>
                          <a:cs typeface="B Titr" panose="00000700000000000000" pitchFamily="2" charset="-78"/>
                        </a:rPr>
                        <a:t>اگرخطر از دست دادن اندام وجود ندارد به صورت وریدی</a:t>
                      </a:r>
                      <a:endParaRPr lang="en-US" sz="1600" b="1" kern="1200" dirty="0">
                        <a:solidFill>
                          <a:schemeClr val="tx1"/>
                        </a:solidFill>
                        <a:effectLst/>
                        <a:latin typeface="+mn-lt"/>
                        <a:ea typeface="+mn-ea"/>
                        <a:cs typeface="B Titr" panose="00000700000000000000" pitchFamily="2" charset="-78"/>
                      </a:endParaRP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tc vMerge="1">
                  <a:txBody>
                    <a:bodyPr/>
                    <a:lstStyle/>
                    <a:p>
                      <a:pPr rtl="1"/>
                      <a:endParaRPr lang="fa-IR"/>
                    </a:p>
                  </a:txBody>
                  <a:tcPr/>
                </a:tc>
                <a:tc vMerge="1">
                  <a:txBody>
                    <a:bodyPr/>
                    <a:lstStyle/>
                    <a:p>
                      <a:pPr rtl="1"/>
                      <a:endParaRPr lang="fa-IR"/>
                    </a:p>
                  </a:txBody>
                  <a:tcPr/>
                </a:tc>
                <a:extLst>
                  <a:ext uri="{0D108BD9-81ED-4DB2-BD59-A6C34878D82A}">
                    <a16:rowId xmlns:a16="http://schemas.microsoft.com/office/drawing/2014/main" val="10001"/>
                  </a:ext>
                </a:extLst>
              </a:tr>
              <a:tr h="3006794">
                <a:tc>
                  <a:txBody>
                    <a:bodyPr/>
                    <a:lstStyle/>
                    <a:p>
                      <a:pPr marR="71120" algn="ctr" rtl="1">
                        <a:lnSpc>
                          <a:spcPct val="107000"/>
                        </a:lnSpc>
                        <a:spcAft>
                          <a:spcPts val="125"/>
                        </a:spcAft>
                      </a:pPr>
                      <a:r>
                        <a:rPr lang="fa-IR" sz="1800" dirty="0">
                          <a:effectLst/>
                          <a:cs typeface="B Nazanin" panose="00000400000000000000" pitchFamily="2" charset="-78"/>
                        </a:rPr>
                        <a:t>کارباپنم ها :ایمی پنم، مروپنم</a:t>
                      </a:r>
                      <a:endParaRPr lang="en-US" sz="1600" dirty="0">
                        <a:effectLst/>
                        <a:cs typeface="B Nazanin" panose="00000400000000000000" pitchFamily="2" charset="-78"/>
                      </a:endParaRPr>
                    </a:p>
                    <a:p>
                      <a:pPr marL="645795" marR="497205" indent="-295910" algn="ctr" rtl="1">
                        <a:lnSpc>
                          <a:spcPct val="150000"/>
                        </a:lnSpc>
                        <a:spcAft>
                          <a:spcPts val="0"/>
                        </a:spcAft>
                      </a:pPr>
                      <a:r>
                        <a:rPr lang="fa-IR" sz="1800" dirty="0">
                          <a:effectLst/>
                          <a:cs typeface="B Nazanin" panose="00000400000000000000" pitchFamily="2" charset="-78"/>
                        </a:rPr>
                        <a:t>+ وانکوماسین یا</a:t>
                      </a:r>
                      <a:endParaRPr lang="en-US" sz="1600" dirty="0">
                        <a:effectLst/>
                        <a:cs typeface="B Nazanin" panose="00000400000000000000" pitchFamily="2" charset="-78"/>
                      </a:endParaRPr>
                    </a:p>
                    <a:p>
                      <a:pPr marR="276860" algn="ctr" rtl="1">
                        <a:lnSpc>
                          <a:spcPct val="107000"/>
                        </a:lnSpc>
                        <a:spcAft>
                          <a:spcPts val="0"/>
                        </a:spcAft>
                      </a:pPr>
                      <a:r>
                        <a:rPr lang="fa-IR" sz="1800" dirty="0">
                          <a:effectLst/>
                          <a:cs typeface="B Nazanin" panose="00000400000000000000" pitchFamily="2" charset="-78"/>
                        </a:rPr>
                        <a:t>تازوسین + وانکوماسین</a:t>
                      </a:r>
                      <a:endParaRPr lang="en-US" sz="16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tc>
                  <a:txBody>
                    <a:bodyPr/>
                    <a:lstStyle/>
                    <a:p>
                      <a:pPr marL="122555" marR="101600" algn="ctr" defTabSz="914400" rtl="1" eaLnBrk="1" latinLnBrk="0" hangingPunct="1">
                        <a:lnSpc>
                          <a:spcPct val="141000"/>
                        </a:lnSpc>
                        <a:spcAft>
                          <a:spcPts val="0"/>
                        </a:spcAft>
                      </a:pPr>
                      <a:r>
                        <a:rPr lang="fa-IR" sz="1800" b="1" kern="1200" dirty="0">
                          <a:solidFill>
                            <a:schemeClr val="tx1"/>
                          </a:solidFill>
                          <a:effectLst/>
                          <a:latin typeface="+mn-lt"/>
                          <a:ea typeface="+mn-ea"/>
                          <a:cs typeface="B Nazanin" panose="00000400000000000000" pitchFamily="2" charset="-78"/>
                        </a:rPr>
                        <a:t>سفتریاکسون+کلینداماسین یا</a:t>
                      </a:r>
                      <a:endParaRPr lang="en-US" sz="1800" b="1" kern="1200" dirty="0">
                        <a:solidFill>
                          <a:schemeClr val="tx1"/>
                        </a:solidFill>
                        <a:effectLst/>
                        <a:latin typeface="+mn-lt"/>
                        <a:ea typeface="+mn-ea"/>
                        <a:cs typeface="B Nazanin" panose="00000400000000000000" pitchFamily="2" charset="-78"/>
                      </a:endParaRPr>
                    </a:p>
                    <a:p>
                      <a:pPr marL="713105" marR="321310" indent="-528955" algn="ctr" defTabSz="914400" rtl="1" eaLnBrk="1" latinLnBrk="0" hangingPunct="1">
                        <a:lnSpc>
                          <a:spcPct val="142000"/>
                        </a:lnSpc>
                        <a:spcAft>
                          <a:spcPts val="0"/>
                        </a:spcAft>
                      </a:pPr>
                      <a:r>
                        <a:rPr lang="fa-IR" sz="1800" b="1" kern="1200" dirty="0">
                          <a:solidFill>
                            <a:schemeClr val="tx1"/>
                          </a:solidFill>
                          <a:effectLst/>
                          <a:latin typeface="+mn-lt"/>
                          <a:ea typeface="+mn-ea"/>
                          <a:cs typeface="B Nazanin" panose="00000400000000000000" pitchFamily="2" charset="-78"/>
                        </a:rPr>
                        <a:t>آمپی سیلین سولباکتام یا</a:t>
                      </a:r>
                      <a:endParaRPr lang="en-US" sz="1800" b="1" kern="1200" dirty="0">
                        <a:solidFill>
                          <a:schemeClr val="tx1"/>
                        </a:solidFill>
                        <a:effectLst/>
                        <a:latin typeface="+mn-lt"/>
                        <a:ea typeface="+mn-ea"/>
                        <a:cs typeface="B Nazanin" panose="00000400000000000000" pitchFamily="2" charset="-78"/>
                      </a:endParaRPr>
                    </a:p>
                    <a:p>
                      <a:pPr marL="768985" marR="83820" indent="-768985" algn="ctr" defTabSz="914400" rtl="1" eaLnBrk="1" latinLnBrk="0" hangingPunct="1">
                        <a:lnSpc>
                          <a:spcPct val="141000"/>
                        </a:lnSpc>
                        <a:spcAft>
                          <a:spcPts val="0"/>
                        </a:spcAft>
                      </a:pPr>
                      <a:r>
                        <a:rPr lang="fa-IR" sz="1800" b="1" kern="1200" dirty="0">
                          <a:solidFill>
                            <a:schemeClr val="tx1"/>
                          </a:solidFill>
                          <a:effectLst/>
                          <a:latin typeface="+mn-lt"/>
                          <a:ea typeface="+mn-ea"/>
                          <a:cs typeface="B Nazanin" panose="00000400000000000000" pitchFamily="2" charset="-78"/>
                        </a:rPr>
                        <a:t>کلینداماسین +سیپروفلوکساسین یا</a:t>
                      </a:r>
                      <a:endParaRPr lang="en-US" sz="1800" b="1" kern="1200" dirty="0">
                        <a:solidFill>
                          <a:schemeClr val="tx1"/>
                        </a:solidFill>
                        <a:effectLst/>
                        <a:latin typeface="+mn-lt"/>
                        <a:ea typeface="+mn-ea"/>
                        <a:cs typeface="B Nazanin" panose="00000400000000000000" pitchFamily="2" charset="-78"/>
                      </a:endParaRPr>
                    </a:p>
                    <a:p>
                      <a:pPr marL="713105" marR="338455" indent="-512445" algn="ctr" defTabSz="914400" rtl="1" eaLnBrk="1" latinLnBrk="0" hangingPunct="1">
                        <a:lnSpc>
                          <a:spcPct val="142000"/>
                        </a:lnSpc>
                        <a:spcAft>
                          <a:spcPts val="10"/>
                        </a:spcAft>
                      </a:pPr>
                      <a:r>
                        <a:rPr lang="fa-IR" sz="1800" b="1" kern="1200" dirty="0">
                          <a:solidFill>
                            <a:schemeClr val="tx1"/>
                          </a:solidFill>
                          <a:effectLst/>
                          <a:latin typeface="+mn-lt"/>
                          <a:ea typeface="+mn-ea"/>
                          <a:cs typeface="B Nazanin" panose="00000400000000000000" pitchFamily="2" charset="-78"/>
                        </a:rPr>
                        <a:t>کینولون +مترونیدازول یا</a:t>
                      </a:r>
                      <a:endParaRPr lang="en-US" sz="1800" b="1" kern="1200" dirty="0">
                        <a:solidFill>
                          <a:schemeClr val="tx1"/>
                        </a:solidFill>
                        <a:effectLst/>
                        <a:latin typeface="+mn-lt"/>
                        <a:ea typeface="+mn-ea"/>
                        <a:cs typeface="B Nazanin" panose="00000400000000000000" pitchFamily="2" charset="-78"/>
                      </a:endParaRPr>
                    </a:p>
                    <a:p>
                      <a:pPr marR="62865" algn="ctr" defTabSz="914400" rtl="1" eaLnBrk="1" latinLnBrk="0" hangingPunct="1">
                        <a:lnSpc>
                          <a:spcPct val="107000"/>
                        </a:lnSpc>
                        <a:spcAft>
                          <a:spcPts val="0"/>
                        </a:spcAft>
                      </a:pPr>
                      <a:r>
                        <a:rPr lang="fa-IR" sz="1800" b="1" kern="1200" dirty="0">
                          <a:solidFill>
                            <a:schemeClr val="tx1"/>
                          </a:solidFill>
                          <a:effectLst/>
                          <a:latin typeface="+mn-lt"/>
                          <a:ea typeface="+mn-ea"/>
                          <a:cs typeface="B Nazanin" panose="00000400000000000000" pitchFamily="2" charset="-78"/>
                        </a:rPr>
                        <a:t>بتالاکتام +مترونیدازول</a:t>
                      </a:r>
                      <a:endParaRPr lang="en-US" sz="1800" b="1" kern="1200" dirty="0">
                        <a:solidFill>
                          <a:schemeClr val="tx1"/>
                        </a:solidFill>
                        <a:effectLst/>
                        <a:latin typeface="+mn-lt"/>
                        <a:ea typeface="+mn-ea"/>
                        <a:cs typeface="B Nazanin" panose="00000400000000000000" pitchFamily="2" charset="-78"/>
                      </a:endParaRP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tc>
                  <a:txBody>
                    <a:bodyPr/>
                    <a:lstStyle/>
                    <a:p>
                      <a:pPr marL="344170" marR="170180" indent="-303530" algn="ctr" defTabSz="914400" rtl="1" eaLnBrk="1" latinLnBrk="0" hangingPunct="1">
                        <a:lnSpc>
                          <a:spcPct val="142000"/>
                        </a:lnSpc>
                        <a:spcAft>
                          <a:spcPts val="0"/>
                        </a:spcAft>
                      </a:pPr>
                      <a:r>
                        <a:rPr lang="fa-IR" sz="1800" b="1" kern="1200" dirty="0">
                          <a:solidFill>
                            <a:schemeClr val="tx1"/>
                          </a:solidFill>
                          <a:effectLst/>
                          <a:latin typeface="+mn-lt"/>
                          <a:ea typeface="+mn-ea"/>
                          <a:cs typeface="B Nazanin" panose="00000400000000000000" pitchFamily="2" charset="-78"/>
                        </a:rPr>
                        <a:t>کلیندامایسین  یا</a:t>
                      </a:r>
                      <a:endParaRPr lang="en-US" sz="1800" b="1" kern="1200" dirty="0">
                        <a:solidFill>
                          <a:schemeClr val="tx1"/>
                        </a:solidFill>
                        <a:effectLst/>
                        <a:latin typeface="+mn-lt"/>
                        <a:ea typeface="+mn-ea"/>
                        <a:cs typeface="B Nazanin" panose="00000400000000000000" pitchFamily="2" charset="-78"/>
                      </a:endParaRPr>
                    </a:p>
                    <a:p>
                      <a:pPr marL="131445" marR="252730" indent="-43815" algn="ctr" defTabSz="914400" rtl="1" eaLnBrk="1" latinLnBrk="0" hangingPunct="1">
                        <a:lnSpc>
                          <a:spcPct val="143000"/>
                        </a:lnSpc>
                        <a:spcAft>
                          <a:spcPts val="0"/>
                        </a:spcAft>
                      </a:pPr>
                      <a:r>
                        <a:rPr lang="fa-IR" sz="1800" b="1" kern="1200" dirty="0">
                          <a:solidFill>
                            <a:schemeClr val="tx1"/>
                          </a:solidFill>
                          <a:effectLst/>
                          <a:latin typeface="+mn-lt"/>
                          <a:ea typeface="+mn-ea"/>
                          <a:cs typeface="B Nazanin" panose="00000400000000000000" pitchFamily="2" charset="-78"/>
                        </a:rPr>
                        <a:t>نفی سیلین  یا سفازولین</a:t>
                      </a:r>
                      <a:endParaRPr lang="en-US" sz="1800" b="1" kern="1200" dirty="0">
                        <a:solidFill>
                          <a:schemeClr val="tx1"/>
                        </a:solidFill>
                        <a:effectLst/>
                        <a:latin typeface="+mn-lt"/>
                        <a:ea typeface="+mn-ea"/>
                        <a:cs typeface="B Nazanin" panose="00000400000000000000" pitchFamily="2" charset="-78"/>
                      </a:endParaRPr>
                    </a:p>
                    <a:p>
                      <a:pPr marR="71755" algn="ctr" defTabSz="914400" rtl="1" eaLnBrk="1" latinLnBrk="0" hangingPunct="1">
                        <a:lnSpc>
                          <a:spcPct val="107000"/>
                        </a:lnSpc>
                        <a:spcAft>
                          <a:spcPts val="0"/>
                        </a:spcAft>
                      </a:pPr>
                      <a:r>
                        <a:rPr lang="en-US" sz="1800" b="1" kern="1200" dirty="0">
                          <a:solidFill>
                            <a:schemeClr val="tx1"/>
                          </a:solidFill>
                          <a:effectLst/>
                          <a:latin typeface="+mn-lt"/>
                          <a:ea typeface="+mn-ea"/>
                          <a:cs typeface="B Nazanin" panose="00000400000000000000" pitchFamily="2" charset="-78"/>
                        </a:rPr>
                        <a:t> </a:t>
                      </a: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tc>
                  <a:txBody>
                    <a:bodyPr/>
                    <a:lstStyle/>
                    <a:p>
                      <a:pPr marL="225425" marR="117475" algn="ctr" defTabSz="914400" rtl="1" eaLnBrk="1" latinLnBrk="0" hangingPunct="1">
                        <a:lnSpc>
                          <a:spcPct val="141000"/>
                        </a:lnSpc>
                        <a:spcAft>
                          <a:spcPts val="0"/>
                        </a:spcAft>
                      </a:pPr>
                      <a:r>
                        <a:rPr lang="fa-IR" sz="1800" b="1" kern="1200" dirty="0">
                          <a:solidFill>
                            <a:schemeClr val="tx1"/>
                          </a:solidFill>
                          <a:effectLst/>
                          <a:latin typeface="+mn-lt"/>
                          <a:ea typeface="+mn-ea"/>
                          <a:cs typeface="B Nazanin" panose="00000400000000000000" pitchFamily="2" charset="-78"/>
                        </a:rPr>
                        <a:t>گلوگزاسیلین خوراکی یا</a:t>
                      </a:r>
                      <a:endParaRPr lang="en-US" sz="1800" b="1" kern="1200" dirty="0">
                        <a:solidFill>
                          <a:schemeClr val="tx1"/>
                        </a:solidFill>
                        <a:effectLst/>
                        <a:latin typeface="+mn-lt"/>
                        <a:ea typeface="+mn-ea"/>
                        <a:cs typeface="B Nazanin" panose="00000400000000000000" pitchFamily="2" charset="-78"/>
                      </a:endParaRPr>
                    </a:p>
                    <a:p>
                      <a:pPr marL="455930" marR="424180" algn="ctr" defTabSz="914400" rtl="1" eaLnBrk="1" latinLnBrk="0" hangingPunct="1">
                        <a:lnSpc>
                          <a:spcPct val="142000"/>
                        </a:lnSpc>
                        <a:spcAft>
                          <a:spcPts val="0"/>
                        </a:spcAft>
                      </a:pPr>
                      <a:r>
                        <a:rPr lang="fa-IR" sz="1800" b="1" kern="1200" dirty="0">
                          <a:solidFill>
                            <a:schemeClr val="tx1"/>
                          </a:solidFill>
                          <a:effectLst/>
                          <a:latin typeface="+mn-lt"/>
                          <a:ea typeface="+mn-ea"/>
                          <a:cs typeface="B Nazanin" panose="00000400000000000000" pitchFamily="2" charset="-78"/>
                        </a:rPr>
                        <a:t>سفالکسین یا</a:t>
                      </a:r>
                      <a:endParaRPr lang="en-US" sz="1800" b="1" kern="1200" dirty="0">
                        <a:solidFill>
                          <a:schemeClr val="tx1"/>
                        </a:solidFill>
                        <a:effectLst/>
                        <a:latin typeface="+mn-lt"/>
                        <a:ea typeface="+mn-ea"/>
                        <a:cs typeface="B Nazanin" panose="00000400000000000000" pitchFamily="2" charset="-78"/>
                      </a:endParaRPr>
                    </a:p>
                    <a:p>
                      <a:pPr marL="360680" marR="412750" indent="78105" algn="ctr" defTabSz="914400" rtl="1" eaLnBrk="1" latinLnBrk="0" hangingPunct="1">
                        <a:lnSpc>
                          <a:spcPct val="107000"/>
                        </a:lnSpc>
                        <a:spcAft>
                          <a:spcPts val="0"/>
                        </a:spcAft>
                      </a:pPr>
                      <a:r>
                        <a:rPr lang="fa-IR" sz="1800" b="1" kern="1200" dirty="0">
                          <a:solidFill>
                            <a:schemeClr val="tx1"/>
                          </a:solidFill>
                          <a:effectLst/>
                          <a:latin typeface="+mn-lt"/>
                          <a:ea typeface="+mn-ea"/>
                          <a:cs typeface="B Nazanin" panose="00000400000000000000" pitchFamily="2" charset="-78"/>
                        </a:rPr>
                        <a:t>کلینداماسین یا کوآموکسی کلاو به مدت دوهفته</a:t>
                      </a:r>
                      <a:endParaRPr lang="en-US" sz="1800" b="1" kern="1200" dirty="0">
                        <a:solidFill>
                          <a:schemeClr val="tx1"/>
                        </a:solidFill>
                        <a:effectLst/>
                        <a:latin typeface="+mn-lt"/>
                        <a:ea typeface="+mn-ea"/>
                        <a:cs typeface="B Nazanin" panose="00000400000000000000" pitchFamily="2" charset="-78"/>
                      </a:endParaRPr>
                    </a:p>
                  </a:txBody>
                  <a:tcPr marL="17780" marR="69850" marT="381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bg1">
                            <a:tint val="90000"/>
                            <a:lumMod val="110000"/>
                          </a:schemeClr>
                        </a:gs>
                        <a:gs pos="100000">
                          <a:schemeClr val="bg1">
                            <a:shade val="94000"/>
                            <a:lumMod val="96000"/>
                          </a:schemeClr>
                        </a:gs>
                      </a:gsLst>
                      <a:path path="circle">
                        <a:fillToRect l="50000" t="50000" r="100000" b="100000"/>
                      </a:path>
                    </a:gra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722397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2019" y="624110"/>
            <a:ext cx="9422594" cy="937404"/>
          </a:xfrm>
        </p:spPr>
        <p:txBody>
          <a:bodyPr>
            <a:normAutofit/>
          </a:bodyPr>
          <a:lstStyle/>
          <a:p>
            <a:pPr algn="ctr"/>
            <a:r>
              <a:rPr lang="fa-IR" sz="3200" b="1" dirty="0" smtClean="0">
                <a:solidFill>
                  <a:srgbClr val="C00000"/>
                </a:solidFill>
                <a:cs typeface="B Titr" panose="00000700000000000000" pitchFamily="2" charset="-78"/>
              </a:rPr>
              <a:t>پروتکل درمان تجربی عفونت  ادراری بیمارستانی </a:t>
            </a:r>
            <a:endParaRPr lang="fa-IR" sz="3200" b="1" dirty="0">
              <a:solidFill>
                <a:srgbClr val="C00000"/>
              </a:solidFill>
              <a:cs typeface="B Titr" panose="000007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576942"/>
              </p:ext>
            </p:extLst>
          </p:nvPr>
        </p:nvGraphicFramePr>
        <p:xfrm>
          <a:off x="1215701" y="2033516"/>
          <a:ext cx="10413241" cy="4174077"/>
        </p:xfrm>
        <a:graphic>
          <a:graphicData uri="http://schemas.openxmlformats.org/drawingml/2006/table">
            <a:tbl>
              <a:tblPr firstRow="1" firstCol="1" bandRow="1">
                <a:tableStyleId>{BC89EF96-8CEA-46FF-86C4-4CE0E7609802}</a:tableStyleId>
              </a:tblPr>
              <a:tblGrid>
                <a:gridCol w="6641902">
                  <a:extLst>
                    <a:ext uri="{9D8B030D-6E8A-4147-A177-3AD203B41FA5}">
                      <a16:colId xmlns:a16="http://schemas.microsoft.com/office/drawing/2014/main" val="20000"/>
                    </a:ext>
                  </a:extLst>
                </a:gridCol>
                <a:gridCol w="3771339">
                  <a:extLst>
                    <a:ext uri="{9D8B030D-6E8A-4147-A177-3AD203B41FA5}">
                      <a16:colId xmlns:a16="http://schemas.microsoft.com/office/drawing/2014/main" val="20001"/>
                    </a:ext>
                  </a:extLst>
                </a:gridCol>
              </a:tblGrid>
              <a:tr h="654243">
                <a:tc>
                  <a:txBody>
                    <a:bodyPr/>
                    <a:lstStyle/>
                    <a:p>
                      <a:pPr marR="74295" algn="ctr" rtl="1">
                        <a:lnSpc>
                          <a:spcPct val="107000"/>
                        </a:lnSpc>
                        <a:spcAft>
                          <a:spcPts val="0"/>
                        </a:spcAft>
                      </a:pPr>
                      <a:r>
                        <a:rPr lang="fa-IR" sz="1600" dirty="0">
                          <a:effectLst/>
                        </a:rPr>
                        <a:t>درمان پیشنهادی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73025" marT="0" marB="0"/>
                </a:tc>
                <a:tc>
                  <a:txBody>
                    <a:bodyPr/>
                    <a:lstStyle/>
                    <a:p>
                      <a:pPr marR="74930" algn="ctr" rtl="1">
                        <a:lnSpc>
                          <a:spcPct val="107000"/>
                        </a:lnSpc>
                        <a:spcAft>
                          <a:spcPts val="0"/>
                        </a:spcAft>
                      </a:pPr>
                      <a:r>
                        <a:rPr lang="fa-IR" sz="1600">
                          <a:effectLst/>
                        </a:rPr>
                        <a:t>نوع عفونت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73025" marT="0" marB="0"/>
                </a:tc>
                <a:extLst>
                  <a:ext uri="{0D108BD9-81ED-4DB2-BD59-A6C34878D82A}">
                    <a16:rowId xmlns:a16="http://schemas.microsoft.com/office/drawing/2014/main" val="10000"/>
                  </a:ext>
                </a:extLst>
              </a:tr>
              <a:tr h="1435666">
                <a:tc>
                  <a:txBody>
                    <a:bodyPr/>
                    <a:lstStyle/>
                    <a:p>
                      <a:pPr marL="16510" marR="139700" indent="-635" algn="ctr" rtl="1">
                        <a:lnSpc>
                          <a:spcPct val="107000"/>
                        </a:lnSpc>
                        <a:spcAft>
                          <a:spcPts val="0"/>
                        </a:spcAft>
                      </a:pPr>
                      <a:r>
                        <a:rPr lang="fa-IR" sz="1800" dirty="0">
                          <a:effectLst/>
                          <a:cs typeface="B Nazanin" panose="00000400000000000000" pitchFamily="2" charset="-78"/>
                        </a:rPr>
                        <a:t>سیپروفلوکساسین یا لوفلوکساسین خوراکی / سفازولین یا وانکوماسین </a:t>
                      </a:r>
                      <a:r>
                        <a:rPr lang="fa-IR" sz="1800" dirty="0" smtClean="0">
                          <a:effectLst/>
                          <a:cs typeface="B Nazanin" panose="00000400000000000000" pitchFamily="2" charset="-78"/>
                        </a:rPr>
                        <a:t>(در </a:t>
                      </a:r>
                      <a:r>
                        <a:rPr lang="fa-IR" sz="1800" dirty="0">
                          <a:effectLst/>
                          <a:cs typeface="B Nazanin" panose="00000400000000000000" pitchFamily="2" charset="-78"/>
                        </a:rPr>
                        <a:t>فرد کلونیزه با استافیلوکوک مقاوم به متی سیلین یا سابقه بستری قبلی </a:t>
                      </a:r>
                      <a:r>
                        <a:rPr lang="fa-IR" sz="1800" dirty="0" smtClean="0">
                          <a:effectLst/>
                          <a:cs typeface="B Nazanin" panose="00000400000000000000" pitchFamily="2" charset="-78"/>
                        </a:rPr>
                        <a:t>)</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0" marR="73025" marT="0" marB="0"/>
                </a:tc>
                <a:tc>
                  <a:txBody>
                    <a:bodyPr/>
                    <a:lstStyle/>
                    <a:p>
                      <a:pPr marR="86995" algn="ctr" rtl="1">
                        <a:lnSpc>
                          <a:spcPct val="107000"/>
                        </a:lnSpc>
                        <a:spcAft>
                          <a:spcPts val="0"/>
                        </a:spcAft>
                      </a:pPr>
                      <a:r>
                        <a:rPr lang="fa-IR" sz="2000" b="1" dirty="0">
                          <a:effectLst/>
                          <a:cs typeface="B Nazanin" panose="00000400000000000000" pitchFamily="2" charset="-78"/>
                        </a:rPr>
                        <a:t>علایم ادراری خفیف تا متوسط </a:t>
                      </a:r>
                      <a:r>
                        <a:rPr lang="fa-IR" sz="2000" b="1" dirty="0" smtClean="0">
                          <a:effectLst/>
                          <a:cs typeface="B Nazanin" panose="00000400000000000000" pitchFamily="2" charset="-78"/>
                        </a:rPr>
                        <a:t>(سوزش </a:t>
                      </a:r>
                      <a:endParaRPr lang="en-US" sz="1600" b="1" dirty="0">
                        <a:effectLst/>
                        <a:cs typeface="B Nazanin" panose="00000400000000000000" pitchFamily="2" charset="-78"/>
                      </a:endParaRPr>
                    </a:p>
                    <a:p>
                      <a:pPr marR="75565" algn="ctr" rtl="1">
                        <a:lnSpc>
                          <a:spcPct val="107000"/>
                        </a:lnSpc>
                        <a:spcAft>
                          <a:spcPts val="0"/>
                        </a:spcAft>
                      </a:pPr>
                      <a:r>
                        <a:rPr lang="fa-IR" sz="2000" b="1" dirty="0">
                          <a:effectLst/>
                          <a:cs typeface="B Nazanin" panose="00000400000000000000" pitchFamily="2" charset="-78"/>
                        </a:rPr>
                        <a:t>،تکرر </a:t>
                      </a:r>
                      <a:r>
                        <a:rPr lang="fa-IR" sz="2000" b="1" dirty="0" smtClean="0">
                          <a:effectLst/>
                          <a:cs typeface="B Nazanin" panose="00000400000000000000" pitchFamily="2" charset="-78"/>
                        </a:rPr>
                        <a:t>ادرار)بدون </a:t>
                      </a:r>
                      <a:r>
                        <a:rPr lang="fa-IR" sz="2000" b="1" dirty="0">
                          <a:effectLst/>
                          <a:cs typeface="B Nazanin" panose="00000400000000000000" pitchFamily="2" charset="-78"/>
                        </a:rPr>
                        <a:t>تب </a:t>
                      </a:r>
                      <a:endParaRPr lang="en-US"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0" marR="73025" marT="0" marB="0"/>
                </a:tc>
                <a:extLst>
                  <a:ext uri="{0D108BD9-81ED-4DB2-BD59-A6C34878D82A}">
                    <a16:rowId xmlns:a16="http://schemas.microsoft.com/office/drawing/2014/main" val="10001"/>
                  </a:ext>
                </a:extLst>
              </a:tr>
              <a:tr h="1281088">
                <a:tc>
                  <a:txBody>
                    <a:bodyPr/>
                    <a:lstStyle/>
                    <a:p>
                      <a:pPr marL="1279525" marR="133350" indent="-1279525" algn="ctr" rtl="1">
                        <a:lnSpc>
                          <a:spcPct val="107000"/>
                        </a:lnSpc>
                        <a:spcAft>
                          <a:spcPts val="0"/>
                        </a:spcAft>
                      </a:pPr>
                      <a:r>
                        <a:rPr lang="fa-IR" sz="1800" dirty="0">
                          <a:effectLst/>
                          <a:cs typeface="B Nazanin" panose="00000400000000000000" pitchFamily="2" charset="-78"/>
                        </a:rPr>
                        <a:t>سیپروفلوکساسین تزریقی  لوفلوکساسین یا سفتریاکسون  یا سفپیم یا پیپراسیلین تازوباکتام </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0" marR="73025" marT="0" marB="0"/>
                </a:tc>
                <a:tc>
                  <a:txBody>
                    <a:bodyPr/>
                    <a:lstStyle/>
                    <a:p>
                      <a:pPr marR="106680" algn="ctr" rtl="1">
                        <a:lnSpc>
                          <a:spcPct val="107000"/>
                        </a:lnSpc>
                        <a:spcAft>
                          <a:spcPts val="0"/>
                        </a:spcAft>
                      </a:pPr>
                      <a:r>
                        <a:rPr lang="fa-IR" sz="2000" b="1" dirty="0">
                          <a:effectLst/>
                          <a:cs typeface="B Nazanin" panose="00000400000000000000" pitchFamily="2" charset="-78"/>
                        </a:rPr>
                        <a:t>علایم ادراری </a:t>
                      </a:r>
                      <a:r>
                        <a:rPr lang="fa-IR" sz="2000" b="1" dirty="0" smtClean="0">
                          <a:effectLst/>
                          <a:cs typeface="B Nazanin" panose="00000400000000000000" pitchFamily="2" charset="-78"/>
                        </a:rPr>
                        <a:t>(تندرنس </a:t>
                      </a:r>
                      <a:r>
                        <a:rPr lang="en-US" sz="2000" b="1" dirty="0">
                          <a:effectLst/>
                          <a:cs typeface="B Nazanin" panose="00000400000000000000" pitchFamily="2" charset="-78"/>
                        </a:rPr>
                        <a:t>CVA</a:t>
                      </a:r>
                      <a:r>
                        <a:rPr lang="fa-IR" sz="2000" b="1" dirty="0">
                          <a:effectLst/>
                          <a:cs typeface="B Nazanin" panose="00000400000000000000" pitchFamily="2" charset="-78"/>
                        </a:rPr>
                        <a:t> ، سوزش </a:t>
                      </a:r>
                      <a:endParaRPr lang="en-US" sz="1600" b="1" dirty="0">
                        <a:effectLst/>
                        <a:cs typeface="B Nazanin" panose="00000400000000000000" pitchFamily="2" charset="-78"/>
                      </a:endParaRPr>
                    </a:p>
                    <a:p>
                      <a:pPr marR="75565" algn="ctr" rtl="1">
                        <a:lnSpc>
                          <a:spcPct val="107000"/>
                        </a:lnSpc>
                        <a:spcAft>
                          <a:spcPts val="0"/>
                        </a:spcAft>
                      </a:pPr>
                      <a:r>
                        <a:rPr lang="fa-IR" sz="2000" b="1" dirty="0">
                          <a:effectLst/>
                          <a:cs typeface="B Nazanin" panose="00000400000000000000" pitchFamily="2" charset="-78"/>
                        </a:rPr>
                        <a:t>، تکرر </a:t>
                      </a:r>
                      <a:r>
                        <a:rPr lang="fa-IR" sz="2000" b="1" dirty="0" smtClean="0">
                          <a:effectLst/>
                          <a:cs typeface="B Nazanin" panose="00000400000000000000" pitchFamily="2" charset="-78"/>
                        </a:rPr>
                        <a:t>ادرار)همراه </a:t>
                      </a:r>
                      <a:r>
                        <a:rPr lang="fa-IR" sz="2000" b="1" dirty="0">
                          <a:effectLst/>
                          <a:cs typeface="B Nazanin" panose="00000400000000000000" pitchFamily="2" charset="-78"/>
                        </a:rPr>
                        <a:t>با  تب </a:t>
                      </a:r>
                      <a:endParaRPr lang="en-US"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0" marR="73025" marT="0" marB="0"/>
                </a:tc>
                <a:extLst>
                  <a:ext uri="{0D108BD9-81ED-4DB2-BD59-A6C34878D82A}">
                    <a16:rowId xmlns:a16="http://schemas.microsoft.com/office/drawing/2014/main" val="10002"/>
                  </a:ext>
                </a:extLst>
              </a:tr>
              <a:tr h="803080">
                <a:tc>
                  <a:txBody>
                    <a:bodyPr/>
                    <a:lstStyle/>
                    <a:p>
                      <a:pPr marR="175895" algn="ctr" rtl="1">
                        <a:lnSpc>
                          <a:spcPct val="107000"/>
                        </a:lnSpc>
                        <a:spcAft>
                          <a:spcPts val="0"/>
                        </a:spcAft>
                      </a:pPr>
                      <a:r>
                        <a:rPr lang="fa-IR" sz="1800" dirty="0">
                          <a:effectLst/>
                          <a:cs typeface="B Nazanin" panose="00000400000000000000" pitchFamily="2" charset="-78"/>
                        </a:rPr>
                        <a:t>پیپراسیلین – تازوباکتام  یا ایمی پنم/ </a:t>
                      </a:r>
                      <a:r>
                        <a:rPr lang="fa-IR" sz="1800" u="none" dirty="0" smtClean="0">
                          <a:effectLst/>
                          <a:cs typeface="B Nazanin" panose="00000400000000000000" pitchFamily="2" charset="-78"/>
                        </a:rPr>
                        <a:t>مروپنم(سفپیم </a:t>
                      </a:r>
                      <a:r>
                        <a:rPr lang="fa-IR" sz="2800" u="sng" baseline="30000" dirty="0" smtClean="0">
                          <a:effectLst/>
                          <a:cs typeface="B Nazanin" panose="00000400000000000000" pitchFamily="2" charset="-78"/>
                        </a:rPr>
                        <a:t>+</a:t>
                      </a:r>
                      <a:r>
                        <a:rPr lang="fa-IR" sz="1800" u="none" dirty="0" smtClean="0">
                          <a:effectLst/>
                          <a:cs typeface="B Nazanin" panose="00000400000000000000" pitchFamily="2" charset="-78"/>
                        </a:rPr>
                        <a:t>  ونکوماسین</a:t>
                      </a:r>
                      <a:r>
                        <a:rPr lang="fa-IR" sz="1800" dirty="0" smtClean="0">
                          <a:effectLst/>
                          <a:cs typeface="B Nazanin" panose="00000400000000000000" pitchFamily="2" charset="-78"/>
                        </a:rPr>
                        <a:t>)</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0" marR="73025" marT="0" marB="0"/>
                </a:tc>
                <a:tc>
                  <a:txBody>
                    <a:bodyPr/>
                    <a:lstStyle/>
                    <a:p>
                      <a:pPr marR="80645" algn="ctr" rtl="1">
                        <a:lnSpc>
                          <a:spcPct val="107000"/>
                        </a:lnSpc>
                        <a:spcAft>
                          <a:spcPts val="0"/>
                        </a:spcAft>
                      </a:pPr>
                      <a:r>
                        <a:rPr lang="fa-IR" sz="1600" b="1" dirty="0">
                          <a:effectLst/>
                          <a:cs typeface="B Nazanin" panose="00000400000000000000" pitchFamily="2" charset="-78"/>
                        </a:rPr>
                        <a:t>عفونت  ادراری همراه با سپسیس شدید </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0" marR="73025"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74929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8499" y="481298"/>
            <a:ext cx="7651422" cy="1164621"/>
          </a:xfrm>
        </p:spPr>
        <p:txBody>
          <a:bodyPr>
            <a:normAutofit/>
          </a:bodyPr>
          <a:lstStyle/>
          <a:p>
            <a:pPr algn="ctr"/>
            <a:r>
              <a:rPr lang="fa-IR" sz="3200" dirty="0" smtClean="0">
                <a:solidFill>
                  <a:srgbClr val="FF0000"/>
                </a:solidFill>
                <a:cs typeface="B Titr" panose="00000700000000000000" pitchFamily="2" charset="-78"/>
              </a:rPr>
              <a:t>پروتکل درمان تجربی عفونت به دنبال</a:t>
            </a:r>
            <a:br>
              <a:rPr lang="fa-IR" sz="3200" dirty="0" smtClean="0">
                <a:solidFill>
                  <a:srgbClr val="FF0000"/>
                </a:solidFill>
                <a:cs typeface="B Titr" panose="00000700000000000000" pitchFamily="2" charset="-78"/>
              </a:rPr>
            </a:br>
            <a:r>
              <a:rPr lang="fa-IR" sz="3200" dirty="0" smtClean="0">
                <a:solidFill>
                  <a:srgbClr val="FF0000"/>
                </a:solidFill>
                <a:cs typeface="B Titr" panose="00000700000000000000" pitchFamily="2" charset="-78"/>
              </a:rPr>
              <a:t> جراحی های گوش، گلو و بینی </a:t>
            </a:r>
            <a:endParaRPr lang="fa-IR" sz="3200" dirty="0">
              <a:solidFill>
                <a:srgbClr val="FF0000"/>
              </a:solidFill>
              <a:cs typeface="B Titr" panose="000007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5445132"/>
              </p:ext>
            </p:extLst>
          </p:nvPr>
        </p:nvGraphicFramePr>
        <p:xfrm>
          <a:off x="2264898" y="2358333"/>
          <a:ext cx="9298745" cy="3739489"/>
        </p:xfrm>
        <a:graphic>
          <a:graphicData uri="http://schemas.openxmlformats.org/drawingml/2006/table">
            <a:tbl>
              <a:tblPr firstRow="1" firstCol="1" bandRow="1">
                <a:tableStyleId>{BC89EF96-8CEA-46FF-86C4-4CE0E7609802}</a:tableStyleId>
              </a:tblPr>
              <a:tblGrid>
                <a:gridCol w="5551257">
                  <a:extLst>
                    <a:ext uri="{9D8B030D-6E8A-4147-A177-3AD203B41FA5}">
                      <a16:colId xmlns:a16="http://schemas.microsoft.com/office/drawing/2014/main" val="20000"/>
                    </a:ext>
                  </a:extLst>
                </a:gridCol>
                <a:gridCol w="3747488">
                  <a:extLst>
                    <a:ext uri="{9D8B030D-6E8A-4147-A177-3AD203B41FA5}">
                      <a16:colId xmlns:a16="http://schemas.microsoft.com/office/drawing/2014/main" val="20001"/>
                    </a:ext>
                  </a:extLst>
                </a:gridCol>
              </a:tblGrid>
              <a:tr h="800622">
                <a:tc>
                  <a:txBody>
                    <a:bodyPr/>
                    <a:lstStyle/>
                    <a:p>
                      <a:pPr marL="99060" algn="ctr" rtl="1">
                        <a:lnSpc>
                          <a:spcPct val="107000"/>
                        </a:lnSpc>
                        <a:spcAft>
                          <a:spcPts val="0"/>
                        </a:spcAft>
                      </a:pPr>
                      <a:r>
                        <a:rPr lang="fa-IR" sz="2000" dirty="0">
                          <a:effectLst/>
                          <a:cs typeface="B Titr" panose="00000700000000000000" pitchFamily="2" charset="-78"/>
                        </a:rPr>
                        <a:t>آنتی بیوتیک پیشنهادی </a:t>
                      </a:r>
                      <a:endParaRPr lang="en-US" sz="1400"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166370" marR="66040" marT="635" marB="0"/>
                </a:tc>
                <a:tc>
                  <a:txBody>
                    <a:bodyPr/>
                    <a:lstStyle/>
                    <a:p>
                      <a:pPr marL="97155" algn="ctr" rtl="1">
                        <a:lnSpc>
                          <a:spcPct val="107000"/>
                        </a:lnSpc>
                        <a:spcAft>
                          <a:spcPts val="0"/>
                        </a:spcAft>
                      </a:pPr>
                      <a:r>
                        <a:rPr lang="fa-IR" sz="2000" dirty="0">
                          <a:effectLst/>
                          <a:cs typeface="B Titr" panose="00000700000000000000" pitchFamily="2" charset="-78"/>
                        </a:rPr>
                        <a:t>عفونتهای شایع </a:t>
                      </a:r>
                      <a:endParaRPr lang="en-US" sz="1400" dirty="0">
                        <a:solidFill>
                          <a:srgbClr val="000000"/>
                        </a:solidFill>
                        <a:effectLst/>
                        <a:latin typeface="Calibri" panose="020F0502020204030204" pitchFamily="34" charset="0"/>
                        <a:ea typeface="Calibri" panose="020F0502020204030204" pitchFamily="34" charset="0"/>
                        <a:cs typeface="B Titr" panose="00000700000000000000" pitchFamily="2" charset="-78"/>
                      </a:endParaRPr>
                    </a:p>
                  </a:txBody>
                  <a:tcPr marL="166370" marR="66040" marT="635" marB="0"/>
                </a:tc>
                <a:extLst>
                  <a:ext uri="{0D108BD9-81ED-4DB2-BD59-A6C34878D82A}">
                    <a16:rowId xmlns:a16="http://schemas.microsoft.com/office/drawing/2014/main" val="10000"/>
                  </a:ext>
                </a:extLst>
              </a:tr>
              <a:tr h="1171641">
                <a:tc>
                  <a:txBody>
                    <a:bodyPr/>
                    <a:lstStyle/>
                    <a:p>
                      <a:pPr marR="44450" algn="ctr" rtl="1">
                        <a:lnSpc>
                          <a:spcPct val="107000"/>
                        </a:lnSpc>
                        <a:spcAft>
                          <a:spcPts val="0"/>
                        </a:spcAft>
                      </a:pPr>
                      <a:r>
                        <a:rPr lang="fa-IR" sz="1800" dirty="0">
                          <a:effectLst/>
                          <a:cs typeface="B Nazanin" panose="00000400000000000000" pitchFamily="2" charset="-78"/>
                        </a:rPr>
                        <a:t>سفازولین یا وانکوماسین </a:t>
                      </a:r>
                      <a:r>
                        <a:rPr lang="fa-IR" sz="1800" dirty="0" smtClean="0">
                          <a:effectLst/>
                          <a:cs typeface="B Nazanin" panose="00000400000000000000" pitchFamily="2" charset="-78"/>
                        </a:rPr>
                        <a:t>(در </a:t>
                      </a:r>
                      <a:r>
                        <a:rPr lang="fa-IR" sz="1800" dirty="0">
                          <a:effectLst/>
                          <a:cs typeface="B Nazanin" panose="00000400000000000000" pitchFamily="2" charset="-78"/>
                        </a:rPr>
                        <a:t>فرد کلونیزه با استافیلوکوک مقاوم به متی سیلین یا سابقه بستری قبلی </a:t>
                      </a:r>
                      <a:r>
                        <a:rPr lang="fa-IR" sz="1800" dirty="0" smtClean="0">
                          <a:effectLst/>
                          <a:cs typeface="B Nazanin" panose="00000400000000000000" pitchFamily="2" charset="-78"/>
                        </a:rPr>
                        <a:t>) </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166370" marR="66040" marT="635" marB="0"/>
                </a:tc>
                <a:tc>
                  <a:txBody>
                    <a:bodyPr/>
                    <a:lstStyle/>
                    <a:p>
                      <a:pPr marL="635" marR="133985" indent="-635" algn="ctr" rtl="1">
                        <a:lnSpc>
                          <a:spcPct val="107000"/>
                        </a:lnSpc>
                        <a:spcAft>
                          <a:spcPts val="0"/>
                        </a:spcAft>
                      </a:pPr>
                      <a:r>
                        <a:rPr lang="fa-IR" sz="1800" dirty="0">
                          <a:effectLst/>
                          <a:cs typeface="B Nazanin" panose="00000400000000000000" pitchFamily="2" charset="-78"/>
                        </a:rPr>
                        <a:t>عفونتهای سطحی پوست وبافت نرم سر وگردن  </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166370" marR="66040" marT="635" marB="0"/>
                </a:tc>
                <a:extLst>
                  <a:ext uri="{0D108BD9-81ED-4DB2-BD59-A6C34878D82A}">
                    <a16:rowId xmlns:a16="http://schemas.microsoft.com/office/drawing/2014/main" val="10001"/>
                  </a:ext>
                </a:extLst>
              </a:tr>
              <a:tr h="592795">
                <a:tc>
                  <a:txBody>
                    <a:bodyPr/>
                    <a:lstStyle/>
                    <a:p>
                      <a:pPr algn="ctr" rtl="1">
                        <a:lnSpc>
                          <a:spcPct val="107000"/>
                        </a:lnSpc>
                        <a:spcAft>
                          <a:spcPts val="0"/>
                        </a:spcAft>
                      </a:pPr>
                      <a:r>
                        <a:rPr lang="fa-IR" sz="1800" dirty="0">
                          <a:effectLst/>
                          <a:cs typeface="B Nazanin" panose="00000400000000000000" pitchFamily="2" charset="-78"/>
                        </a:rPr>
                        <a:t>پیپراسیلین – تازوباکتام  یا سیپروفلوکساسین یا ایمی پنم </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166370" marR="66040" marT="635" marB="0"/>
                </a:tc>
                <a:tc>
                  <a:txBody>
                    <a:bodyPr/>
                    <a:lstStyle/>
                    <a:p>
                      <a:pPr marL="635" algn="ctr" rtl="1">
                        <a:lnSpc>
                          <a:spcPct val="107000"/>
                        </a:lnSpc>
                        <a:spcAft>
                          <a:spcPts val="0"/>
                        </a:spcAft>
                      </a:pPr>
                      <a:r>
                        <a:rPr lang="fa-IR" sz="1800" dirty="0">
                          <a:effectLst/>
                          <a:cs typeface="B Nazanin" panose="00000400000000000000" pitchFamily="2" charset="-78"/>
                        </a:rPr>
                        <a:t>اعمال جراحی گوش </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166370" marR="66040" marT="635" marB="0"/>
                </a:tc>
                <a:extLst>
                  <a:ext uri="{0D108BD9-81ED-4DB2-BD59-A6C34878D82A}">
                    <a16:rowId xmlns:a16="http://schemas.microsoft.com/office/drawing/2014/main" val="10002"/>
                  </a:ext>
                </a:extLst>
              </a:tr>
              <a:tr h="1174431">
                <a:tc>
                  <a:txBody>
                    <a:bodyPr/>
                    <a:lstStyle/>
                    <a:p>
                      <a:pPr marL="1270" algn="ctr" rtl="1">
                        <a:lnSpc>
                          <a:spcPct val="107000"/>
                        </a:lnSpc>
                        <a:spcAft>
                          <a:spcPts val="0"/>
                        </a:spcAft>
                      </a:pPr>
                      <a:r>
                        <a:rPr lang="fa-IR" sz="1800" dirty="0" smtClean="0">
                          <a:effectLst/>
                          <a:cs typeface="B Nazanin" panose="00000400000000000000" pitchFamily="2" charset="-78"/>
                        </a:rPr>
                        <a:t>ونکوماسین + (سفپپیم </a:t>
                      </a:r>
                      <a:r>
                        <a:rPr lang="fa-IR" sz="1800" dirty="0">
                          <a:effectLst/>
                          <a:cs typeface="B Nazanin" panose="00000400000000000000" pitchFamily="2" charset="-78"/>
                        </a:rPr>
                        <a:t>یا </a:t>
                      </a:r>
                      <a:r>
                        <a:rPr lang="fa-IR" sz="1800" dirty="0" smtClean="0">
                          <a:effectLst/>
                          <a:cs typeface="B Nazanin" panose="00000400000000000000" pitchFamily="2" charset="-78"/>
                        </a:rPr>
                        <a:t>مروپنم) </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166370" marR="66040" marT="635" marB="0"/>
                </a:tc>
                <a:tc>
                  <a:txBody>
                    <a:bodyPr/>
                    <a:lstStyle/>
                    <a:p>
                      <a:pPr marR="42545" indent="635" algn="ctr" rtl="1">
                        <a:lnSpc>
                          <a:spcPct val="107000"/>
                        </a:lnSpc>
                        <a:spcAft>
                          <a:spcPts val="0"/>
                        </a:spcAft>
                      </a:pPr>
                      <a:r>
                        <a:rPr lang="fa-IR" sz="1800" dirty="0">
                          <a:effectLst/>
                          <a:cs typeface="B Nazanin" panose="00000400000000000000" pitchFamily="2" charset="-78"/>
                        </a:rPr>
                        <a:t>اعمال جراحی سینوس یا گوش که منجر به مننژیت شوند </a:t>
                      </a:r>
                      <a:endParaRPr lang="en-US" sz="14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166370" marR="66040" marT="635"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8675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496" y="1937981"/>
            <a:ext cx="7069540" cy="3398293"/>
          </a:xfrm>
        </p:spPr>
        <p:txBody>
          <a:bodyPr>
            <a:normAutofit/>
          </a:bodyPr>
          <a:lstStyle/>
          <a:p>
            <a:pPr algn="ctr"/>
            <a:r>
              <a:rPr lang="fa-IR" sz="6000" dirty="0">
                <a:solidFill>
                  <a:srgbClr val="C00000"/>
                </a:solidFill>
                <a:cs typeface="B Titr" panose="00000700000000000000" pitchFamily="2" charset="-78"/>
              </a:rPr>
              <a:t>پروتکل درمان تجربی  </a:t>
            </a:r>
            <a:r>
              <a:rPr lang="fa-IR" sz="6000" dirty="0" smtClean="0">
                <a:solidFill>
                  <a:srgbClr val="C00000"/>
                </a:solidFill>
                <a:cs typeface="B Titr" panose="00000700000000000000" pitchFamily="2" charset="-78"/>
              </a:rPr>
              <a:t/>
            </a:r>
            <a:br>
              <a:rPr lang="fa-IR" sz="6000" dirty="0" smtClean="0">
                <a:solidFill>
                  <a:srgbClr val="C00000"/>
                </a:solidFill>
                <a:cs typeface="B Titr" panose="00000700000000000000" pitchFamily="2" charset="-78"/>
              </a:rPr>
            </a:br>
            <a:r>
              <a:rPr lang="fa-IR" sz="6000" dirty="0" smtClean="0">
                <a:solidFill>
                  <a:srgbClr val="C00000"/>
                </a:solidFill>
                <a:cs typeface="B Titr" panose="00000700000000000000" pitchFamily="2" charset="-78"/>
              </a:rPr>
              <a:t>عفونتهای </a:t>
            </a:r>
            <a:r>
              <a:rPr lang="fa-IR" sz="6000" dirty="0">
                <a:solidFill>
                  <a:srgbClr val="C00000"/>
                </a:solidFill>
                <a:cs typeface="B Titr" panose="00000700000000000000" pitchFamily="2" charset="-78"/>
              </a:rPr>
              <a:t>مهم مرکز</a:t>
            </a:r>
          </a:p>
        </p:txBody>
      </p:sp>
    </p:spTree>
    <p:extLst>
      <p:ext uri="{BB962C8B-B14F-4D97-AF65-F5344CB8AC3E}">
        <p14:creationId xmlns:p14="http://schemas.microsoft.com/office/powerpoint/2010/main" val="2884271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پروتکل درمان تجربی سپسیس </a:t>
            </a:r>
            <a:br>
              <a:rPr lang="fa-IR" dirty="0" smtClean="0"/>
            </a:br>
            <a:endParaRPr lang="fa-IR" dirty="0"/>
          </a:p>
        </p:txBody>
      </p:sp>
      <p:sp>
        <p:nvSpPr>
          <p:cNvPr id="3" name="Content Placeholder 2"/>
          <p:cNvSpPr>
            <a:spLocks noGrp="1"/>
          </p:cNvSpPr>
          <p:nvPr>
            <p:ph idx="1"/>
          </p:nvPr>
        </p:nvSpPr>
        <p:spPr>
          <a:xfrm>
            <a:off x="1715419" y="2764126"/>
            <a:ext cx="9789193" cy="2708626"/>
          </a:xfrm>
        </p:spPr>
        <p:txBody>
          <a:bodyPr/>
          <a:lstStyle/>
          <a:p>
            <a:pPr marL="0" indent="0" algn="ctr">
              <a:lnSpc>
                <a:spcPct val="107000"/>
              </a:lnSpc>
              <a:spcAft>
                <a:spcPts val="140"/>
              </a:spcAft>
              <a:buNone/>
            </a:pPr>
            <a:r>
              <a:rPr lang="fa-IR" sz="4000" b="1" dirty="0" smtClean="0">
                <a:solidFill>
                  <a:srgbClr val="000000"/>
                </a:solidFill>
                <a:effectLst/>
                <a:latin typeface="Titr" panose="00000700000000000000" pitchFamily="2" charset="-78"/>
                <a:ea typeface="Titr" panose="00000700000000000000" pitchFamily="2" charset="-78"/>
                <a:cs typeface="B Nazanin" panose="00000400000000000000" pitchFamily="2" charset="-78"/>
              </a:rPr>
              <a:t>برای بررسی کانون احتمالی </a:t>
            </a:r>
            <a:r>
              <a:rPr lang="en-US" sz="4000" b="1" dirty="0" smtClean="0">
                <a:solidFill>
                  <a:srgbClr val="000000"/>
                </a:solidFill>
                <a:effectLst/>
                <a:latin typeface="Calibri" panose="020F0502020204030204" pitchFamily="34" charset="0"/>
                <a:ea typeface="Titr" panose="00000700000000000000" pitchFamily="2" charset="-78"/>
                <a:cs typeface="B Nazanin" panose="00000400000000000000" pitchFamily="2" charset="-78"/>
              </a:rPr>
              <a:t>SEPSIS  </a:t>
            </a:r>
            <a:r>
              <a:rPr lang="fa-IR" sz="4000" b="1" dirty="0" smtClean="0">
                <a:solidFill>
                  <a:srgbClr val="000000"/>
                </a:solidFill>
                <a:effectLst/>
                <a:latin typeface="Calibri" panose="020F0502020204030204" pitchFamily="34" charset="0"/>
                <a:ea typeface="Titr" panose="00000700000000000000" pitchFamily="2" charset="-78"/>
                <a:cs typeface="B Nazanin" panose="00000400000000000000" pitchFamily="2" charset="-78"/>
              </a:rPr>
              <a:t> </a:t>
            </a:r>
          </a:p>
          <a:p>
            <a:pPr marL="0" indent="0" algn="ctr">
              <a:lnSpc>
                <a:spcPct val="107000"/>
              </a:lnSpc>
              <a:spcAft>
                <a:spcPts val="140"/>
              </a:spcAft>
              <a:buNone/>
            </a:pPr>
            <a:r>
              <a:rPr lang="fa-IR" sz="4000" b="1" dirty="0" smtClean="0">
                <a:solidFill>
                  <a:srgbClr val="000000"/>
                </a:solidFill>
                <a:effectLst/>
                <a:latin typeface="Calibri" panose="020F0502020204030204" pitchFamily="34" charset="0"/>
                <a:ea typeface="Titr" panose="00000700000000000000" pitchFamily="2" charset="-78"/>
                <a:cs typeface="B Nazanin" panose="00000400000000000000" pitchFamily="2" charset="-78"/>
              </a:rPr>
              <a:t>اخذ   </a:t>
            </a:r>
            <a:r>
              <a:rPr lang="fa-IR" sz="4800" b="1" dirty="0" smtClean="0">
                <a:solidFill>
                  <a:srgbClr val="C00000"/>
                </a:solidFill>
                <a:effectLst/>
                <a:latin typeface="Calibri" panose="020F0502020204030204" pitchFamily="34" charset="0"/>
                <a:ea typeface="Titr" panose="00000700000000000000" pitchFamily="2" charset="-78"/>
                <a:cs typeface="B Nazanin" panose="00000400000000000000" pitchFamily="2" charset="-78"/>
              </a:rPr>
              <a:t>شرح حال </a:t>
            </a:r>
            <a:r>
              <a:rPr lang="fa-IR" sz="4000" b="1" dirty="0" smtClean="0">
                <a:solidFill>
                  <a:srgbClr val="C00000"/>
                </a:solidFill>
                <a:effectLst/>
                <a:latin typeface="Calibri" panose="020F0502020204030204" pitchFamily="34" charset="0"/>
                <a:ea typeface="Titr" panose="00000700000000000000" pitchFamily="2" charset="-78"/>
                <a:cs typeface="B Nazanin" panose="00000400000000000000" pitchFamily="2" charset="-78"/>
              </a:rPr>
              <a:t> </a:t>
            </a:r>
            <a:r>
              <a:rPr lang="fa-IR" sz="4000" b="1" dirty="0" smtClean="0">
                <a:solidFill>
                  <a:srgbClr val="000000"/>
                </a:solidFill>
                <a:effectLst/>
                <a:latin typeface="Calibri" panose="020F0502020204030204" pitchFamily="34" charset="0"/>
                <a:ea typeface="Titr" panose="00000700000000000000" pitchFamily="2" charset="-78"/>
                <a:cs typeface="B Nazanin" panose="00000400000000000000" pitchFamily="2" charset="-78"/>
              </a:rPr>
              <a:t>و  </a:t>
            </a:r>
            <a:r>
              <a:rPr lang="fa-IR" sz="4800" b="1" dirty="0">
                <a:solidFill>
                  <a:srgbClr val="C00000"/>
                </a:solidFill>
                <a:latin typeface="Calibri" panose="020F0502020204030204" pitchFamily="34" charset="0"/>
                <a:ea typeface="Titr" panose="00000700000000000000" pitchFamily="2" charset="-78"/>
                <a:cs typeface="B Nazanin" panose="00000400000000000000" pitchFamily="2" charset="-78"/>
              </a:rPr>
              <a:t>معاینه بالینی </a:t>
            </a:r>
            <a:r>
              <a:rPr lang="fa-IR" sz="4000" b="1" dirty="0" smtClean="0">
                <a:solidFill>
                  <a:srgbClr val="000000"/>
                </a:solidFill>
                <a:effectLst/>
                <a:latin typeface="Calibri" panose="020F0502020204030204" pitchFamily="34" charset="0"/>
                <a:ea typeface="Titr" panose="00000700000000000000" pitchFamily="2" charset="-78"/>
                <a:cs typeface="B Nazanin" panose="00000400000000000000" pitchFamily="2" charset="-78"/>
              </a:rPr>
              <a:t>الزامیست </a:t>
            </a:r>
            <a:endParaRPr lang="en-US" sz="40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endParaRPr lang="fa-IR" dirty="0"/>
          </a:p>
        </p:txBody>
      </p:sp>
    </p:spTree>
    <p:extLst>
      <p:ext uri="{BB962C8B-B14F-4D97-AF65-F5344CB8AC3E}">
        <p14:creationId xmlns:p14="http://schemas.microsoft.com/office/powerpoint/2010/main" val="224802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6086" y="1186818"/>
            <a:ext cx="9295985" cy="1280890"/>
          </a:xfrm>
        </p:spPr>
        <p:txBody>
          <a:bodyPr/>
          <a:lstStyle/>
          <a:p>
            <a:pPr algn="ctr"/>
            <a:r>
              <a:rPr lang="fa-IR" b="1" dirty="0" smtClean="0">
                <a:effectLst/>
                <a:cs typeface="B Titr" panose="00000700000000000000" pitchFamily="2" charset="-78"/>
              </a:rPr>
              <a:t>سپسیس با احتمال منشا سیستم ادراری</a:t>
            </a:r>
            <a:r>
              <a:rPr lang="en-US" sz="54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r>
            <a:br>
              <a:rPr lang="en-US" sz="54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endParaRPr lang="fa-IR" dirty="0"/>
          </a:p>
        </p:txBody>
      </p:sp>
      <p:sp>
        <p:nvSpPr>
          <p:cNvPr id="6" name="Rectangle 5"/>
          <p:cNvSpPr/>
          <p:nvPr/>
        </p:nvSpPr>
        <p:spPr>
          <a:xfrm>
            <a:off x="1023582" y="2842063"/>
            <a:ext cx="10972800" cy="2862322"/>
          </a:xfrm>
          <a:prstGeom prst="rect">
            <a:avLst/>
          </a:prstGeom>
        </p:spPr>
        <p:txBody>
          <a:bodyPr wrap="square">
            <a:spAutoFit/>
          </a:bodyPr>
          <a:lstStyle/>
          <a:p>
            <a:pPr algn="ctr"/>
            <a:r>
              <a:rPr lang="fa-IR" sz="4000" dirty="0" smtClean="0">
                <a:cs typeface="B Nazanin" panose="00000400000000000000" pitchFamily="2" charset="-78"/>
              </a:rPr>
              <a:t>نسل سوم سفالوسپورین یاکینولون + آمینوگلیکوزیدها </a:t>
            </a:r>
          </a:p>
          <a:p>
            <a:pPr algn="ctr"/>
            <a:r>
              <a:rPr lang="fa-IR" sz="2800" dirty="0" smtClean="0">
                <a:cs typeface="B Nazanin" panose="00000400000000000000" pitchFamily="2" charset="-78"/>
              </a:rPr>
              <a:t>مانند</a:t>
            </a:r>
            <a:r>
              <a:rPr lang="fa-IR" dirty="0" smtClean="0">
                <a:cs typeface="B Nazanin" panose="00000400000000000000" pitchFamily="2" charset="-78"/>
              </a:rPr>
              <a:t>( سفتریاکسون یا سفتازیدیم یا سیپرو فلوکساسین</a:t>
            </a:r>
            <a:r>
              <a:rPr lang="fa-IR" sz="2800" dirty="0" smtClean="0">
                <a:cs typeface="B Nazanin" panose="00000400000000000000" pitchFamily="2" charset="-78"/>
              </a:rPr>
              <a:t>) + جنتامایسین یا آمیکاسین </a:t>
            </a:r>
          </a:p>
          <a:p>
            <a:pPr algn="ctr"/>
            <a:endParaRPr lang="fa-IR" sz="2800" dirty="0" smtClean="0">
              <a:cs typeface="B Nazanin" panose="00000400000000000000" pitchFamily="2" charset="-78"/>
            </a:endParaRPr>
          </a:p>
          <a:p>
            <a:pPr algn="ctr"/>
            <a:r>
              <a:rPr lang="fa-IR" sz="2800" dirty="0" smtClean="0">
                <a:cs typeface="B Nazanin" panose="00000400000000000000" pitchFamily="2" charset="-78"/>
              </a:rPr>
              <a:t>یا </a:t>
            </a:r>
          </a:p>
          <a:p>
            <a:pPr algn="ctr"/>
            <a:r>
              <a:rPr lang="fa-IR" sz="2800" dirty="0" smtClean="0">
                <a:cs typeface="B Nazanin" panose="00000400000000000000" pitchFamily="2" charset="-78"/>
              </a:rPr>
              <a:t>نسل </a:t>
            </a:r>
            <a:r>
              <a:rPr lang="fa-IR" sz="2800" dirty="0">
                <a:cs typeface="B Nazanin" panose="00000400000000000000" pitchFamily="2" charset="-78"/>
              </a:rPr>
              <a:t>چهارم سفالوسپورین </a:t>
            </a:r>
            <a:r>
              <a:rPr lang="fa-IR" sz="2800" dirty="0" smtClean="0">
                <a:cs typeface="B Nazanin" panose="00000400000000000000" pitchFamily="2" charset="-78"/>
              </a:rPr>
              <a:t>به تنهایی </a:t>
            </a:r>
            <a:endParaRPr lang="fa-IR" sz="2800" dirty="0">
              <a:cs typeface="B Nazanin" panose="00000400000000000000" pitchFamily="2" charset="-78"/>
            </a:endParaRPr>
          </a:p>
          <a:p>
            <a:pPr algn="ctr"/>
            <a:endParaRPr lang="fa-IR" sz="2800" dirty="0">
              <a:cs typeface="B Nazanin" panose="00000400000000000000" pitchFamily="2" charset="-78"/>
            </a:endParaRPr>
          </a:p>
        </p:txBody>
      </p:sp>
    </p:spTree>
    <p:extLst>
      <p:ext uri="{BB962C8B-B14F-4D97-AF65-F5344CB8AC3E}">
        <p14:creationId xmlns:p14="http://schemas.microsoft.com/office/powerpoint/2010/main" val="3112757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698" y="384779"/>
            <a:ext cx="7941860" cy="1325563"/>
          </a:xfrm>
        </p:spPr>
        <p:txBody>
          <a:bodyPr/>
          <a:lstStyle/>
          <a:p>
            <a:pPr algn="ctr"/>
            <a:r>
              <a:rPr lang="fa-IR" dirty="0" smtClean="0">
                <a:cs typeface="B Titr" panose="00000700000000000000" pitchFamily="2" charset="-78"/>
              </a:rPr>
              <a:t>سپسیس با احتمال منشا سیستم تنفسی</a:t>
            </a:r>
            <a:endParaRPr lang="fa-IR" dirty="0">
              <a:cs typeface="B Titr" panose="00000700000000000000" pitchFamily="2" charset="-78"/>
            </a:endParaRPr>
          </a:p>
        </p:txBody>
      </p:sp>
      <p:sp>
        <p:nvSpPr>
          <p:cNvPr id="3" name="Content Placeholder 2"/>
          <p:cNvSpPr>
            <a:spLocks noGrp="1"/>
          </p:cNvSpPr>
          <p:nvPr>
            <p:ph idx="1"/>
          </p:nvPr>
        </p:nvSpPr>
        <p:spPr>
          <a:xfrm>
            <a:off x="970671" y="2084933"/>
            <a:ext cx="10846191" cy="4351338"/>
          </a:xfrm>
        </p:spPr>
        <p:txBody>
          <a:bodyPr/>
          <a:lstStyle/>
          <a:p>
            <a:pPr marL="0" indent="0" algn="ctr">
              <a:buNone/>
            </a:pPr>
            <a:r>
              <a:rPr lang="fa-IR" sz="3600" dirty="0" smtClean="0"/>
              <a:t>یک آنتی بیوتیک از گروه</a:t>
            </a:r>
            <a:r>
              <a:rPr lang="en-US" sz="3600" dirty="0">
                <a:solidFill>
                  <a:prstClr val="black">
                    <a:lumMod val="75000"/>
                    <a:lumOff val="25000"/>
                  </a:prstClr>
                </a:solidFill>
              </a:rPr>
              <a:t> B</a:t>
            </a:r>
            <a:r>
              <a:rPr lang="fa-IR" sz="3600" dirty="0" smtClean="0"/>
              <a:t> </a:t>
            </a:r>
            <a:r>
              <a:rPr lang="en-US" sz="3600" dirty="0" smtClean="0"/>
              <a:t>+ </a:t>
            </a:r>
            <a:r>
              <a:rPr lang="fa-IR" sz="3600" dirty="0" smtClean="0"/>
              <a:t>گروه </a:t>
            </a:r>
            <a:r>
              <a:rPr lang="en-US" sz="3600" dirty="0"/>
              <a:t>A</a:t>
            </a:r>
            <a:r>
              <a:rPr lang="fa-IR" sz="3600" dirty="0" smtClean="0"/>
              <a:t>  </a:t>
            </a:r>
            <a:r>
              <a:rPr lang="en-US" sz="3600" u="sng" dirty="0" smtClean="0"/>
              <a:t>+</a:t>
            </a:r>
            <a:r>
              <a:rPr lang="fa-IR" sz="3600" dirty="0" smtClean="0"/>
              <a:t> کلیندامایسین</a:t>
            </a:r>
          </a:p>
          <a:p>
            <a:pPr algn="ctr"/>
            <a:endParaRPr lang="fa-IR" sz="3600" dirty="0" smtClean="0"/>
          </a:p>
          <a:p>
            <a:pPr algn="ctr"/>
            <a:endParaRPr lang="fa-IR" sz="3600" dirty="0" smtClean="0"/>
          </a:p>
          <a:p>
            <a:pPr marL="0" indent="0" algn="ctr">
              <a:buNone/>
            </a:pPr>
            <a:r>
              <a:rPr lang="fa-IR" sz="3600" dirty="0" smtClean="0"/>
              <a:t> یا  کنیولون حساس به پنوموکوک (لووفلوکساسین ) </a:t>
            </a:r>
          </a:p>
          <a:p>
            <a:endParaRPr lang="fa-IR" dirty="0"/>
          </a:p>
        </p:txBody>
      </p:sp>
      <p:cxnSp>
        <p:nvCxnSpPr>
          <p:cNvPr id="5" name="Straight Arrow Connector 4"/>
          <p:cNvCxnSpPr/>
          <p:nvPr/>
        </p:nvCxnSpPr>
        <p:spPr>
          <a:xfrm>
            <a:off x="7847043" y="2728692"/>
            <a:ext cx="40944" cy="14193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5300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223487" y="914400"/>
            <a:ext cx="5181600" cy="5401994"/>
          </a:xfrm>
        </p:spPr>
        <p:style>
          <a:lnRef idx="1">
            <a:schemeClr val="accent2"/>
          </a:lnRef>
          <a:fillRef idx="2">
            <a:schemeClr val="accent2"/>
          </a:fillRef>
          <a:effectRef idx="1">
            <a:schemeClr val="accent2"/>
          </a:effectRef>
          <a:fontRef idx="minor">
            <a:schemeClr val="dk1"/>
          </a:fontRef>
        </p:style>
        <p:txBody>
          <a:bodyPr>
            <a:normAutofit/>
          </a:bodyPr>
          <a:lstStyle/>
          <a:p>
            <a:r>
              <a:rPr lang="fa-IR" sz="3200" dirty="0">
                <a:solidFill>
                  <a:srgbClr val="C00000"/>
                </a:solidFill>
                <a:cs typeface="B Titr" panose="00000700000000000000" pitchFamily="2" charset="-78"/>
              </a:rPr>
              <a:t>سپسیس با احتمال منشا از </a:t>
            </a:r>
            <a:r>
              <a:rPr lang="en-US" sz="3200" b="1" dirty="0">
                <a:solidFill>
                  <a:srgbClr val="C00000"/>
                </a:solidFill>
                <a:cs typeface="B Titr" panose="00000700000000000000" pitchFamily="2" charset="-78"/>
              </a:rPr>
              <a:t>CNS</a:t>
            </a:r>
            <a:endParaRPr lang="fa-IR" sz="3200" b="1" dirty="0">
              <a:solidFill>
                <a:srgbClr val="C00000"/>
              </a:solidFill>
              <a:cs typeface="B Titr" panose="00000700000000000000" pitchFamily="2" charset="-78"/>
            </a:endParaRPr>
          </a:p>
          <a:p>
            <a:endParaRPr lang="fa-IR" dirty="0"/>
          </a:p>
          <a:p>
            <a:endParaRPr lang="fa-IR" sz="2800" dirty="0" smtClean="0"/>
          </a:p>
          <a:p>
            <a:pPr marL="0" indent="0" algn="ctr">
              <a:buNone/>
            </a:pPr>
            <a:r>
              <a:rPr lang="fa-IR" sz="2800" dirty="0" smtClean="0"/>
              <a:t>یک آنتی بیوتیک از گروه</a:t>
            </a:r>
            <a:r>
              <a:rPr lang="en-US" sz="2800" dirty="0" smtClean="0"/>
              <a:t>B</a:t>
            </a:r>
            <a:endParaRPr lang="fa-IR" sz="2800" dirty="0" smtClean="0"/>
          </a:p>
          <a:p>
            <a:pPr marL="0" indent="0" algn="ctr">
              <a:buNone/>
            </a:pPr>
            <a:r>
              <a:rPr lang="en-US" sz="2800" dirty="0" smtClean="0">
                <a:solidFill>
                  <a:prstClr val="black">
                    <a:lumMod val="75000"/>
                    <a:lumOff val="25000"/>
                  </a:prstClr>
                </a:solidFill>
              </a:rPr>
              <a:t>+</a:t>
            </a:r>
            <a:endParaRPr lang="en-US" sz="2800" dirty="0" smtClean="0"/>
          </a:p>
          <a:p>
            <a:pPr marL="0" indent="0" algn="ctr">
              <a:buNone/>
            </a:pPr>
            <a:r>
              <a:rPr lang="en-US" sz="2800" dirty="0" smtClean="0"/>
              <a:t> </a:t>
            </a:r>
            <a:r>
              <a:rPr lang="fa-IR" sz="2800" dirty="0">
                <a:solidFill>
                  <a:prstClr val="black">
                    <a:lumMod val="75000"/>
                    <a:lumOff val="25000"/>
                  </a:prstClr>
                </a:solidFill>
              </a:rPr>
              <a:t>یک آنتی بیوتیک از </a:t>
            </a:r>
            <a:r>
              <a:rPr lang="fa-IR" sz="2800" dirty="0" smtClean="0"/>
              <a:t>گروه </a:t>
            </a:r>
            <a:r>
              <a:rPr lang="en-US" sz="2800" dirty="0" smtClean="0"/>
              <a:t>A</a:t>
            </a:r>
          </a:p>
          <a:p>
            <a:pPr marL="0" indent="0" algn="ctr">
              <a:buNone/>
            </a:pPr>
            <a:r>
              <a:rPr lang="en-US" sz="2800" u="sng" dirty="0"/>
              <a:t>+</a:t>
            </a:r>
            <a:endParaRPr lang="en-US" sz="2800" u="sng" dirty="0" smtClean="0"/>
          </a:p>
          <a:p>
            <a:pPr marL="0" indent="0" algn="ctr">
              <a:buNone/>
            </a:pPr>
            <a:r>
              <a:rPr lang="fa-IR" sz="2800" dirty="0" smtClean="0"/>
              <a:t>مترو نیدازول </a:t>
            </a:r>
          </a:p>
          <a:p>
            <a:pPr marL="0" indent="0" algn="ctr">
              <a:buNone/>
            </a:pPr>
            <a:r>
              <a:rPr lang="fa-IR" sz="2800" dirty="0" smtClean="0"/>
              <a:t>(براساس وجود آبسه مغز )</a:t>
            </a:r>
            <a:endParaRPr lang="fa-IR" sz="2800" dirty="0"/>
          </a:p>
        </p:txBody>
      </p:sp>
      <p:sp>
        <p:nvSpPr>
          <p:cNvPr id="6" name="Content Placeholder 5"/>
          <p:cNvSpPr>
            <a:spLocks noGrp="1"/>
          </p:cNvSpPr>
          <p:nvPr>
            <p:ph sz="half" idx="2"/>
          </p:nvPr>
        </p:nvSpPr>
        <p:spPr>
          <a:xfrm>
            <a:off x="6569613" y="914400"/>
            <a:ext cx="5029846" cy="5401994"/>
          </a:xfrm>
        </p:spPr>
        <p:txBody>
          <a:bodyPr>
            <a:normAutofit/>
          </a:bodyPr>
          <a:lstStyle/>
          <a:p>
            <a:pPr marL="0" indent="0">
              <a:buNone/>
            </a:pPr>
            <a:r>
              <a:rPr lang="fa-IR" sz="3200" dirty="0">
                <a:cs typeface="B Titr" panose="00000700000000000000" pitchFamily="2" charset="-78"/>
              </a:rPr>
              <a:t> </a:t>
            </a:r>
            <a:r>
              <a:rPr lang="fa-IR" sz="3200" dirty="0">
                <a:solidFill>
                  <a:srgbClr val="C00000"/>
                </a:solidFill>
                <a:cs typeface="B Titr" panose="00000700000000000000" pitchFamily="2" charset="-78"/>
              </a:rPr>
              <a:t>سپسیس با احتمال منشا شکم و </a:t>
            </a:r>
            <a:r>
              <a:rPr lang="en-US" sz="3200" b="1" dirty="0">
                <a:solidFill>
                  <a:srgbClr val="C00000"/>
                </a:solidFill>
                <a:cs typeface="B Titr" panose="00000700000000000000" pitchFamily="2" charset="-78"/>
              </a:rPr>
              <a:t>GI</a:t>
            </a:r>
            <a:endParaRPr lang="fa-IR" sz="3200" b="1" dirty="0">
              <a:solidFill>
                <a:srgbClr val="C00000"/>
              </a:solidFill>
              <a:cs typeface="B Titr" panose="00000700000000000000" pitchFamily="2" charset="-78"/>
            </a:endParaRPr>
          </a:p>
          <a:p>
            <a:endParaRPr lang="fa-IR" dirty="0" smtClean="0"/>
          </a:p>
          <a:p>
            <a:pPr marL="0" indent="0">
              <a:buNone/>
            </a:pPr>
            <a:endParaRPr lang="fa-IR" dirty="0" smtClean="0"/>
          </a:p>
          <a:p>
            <a:pPr marL="0" indent="0" algn="ctr">
              <a:buNone/>
            </a:pPr>
            <a:r>
              <a:rPr lang="fa-IR" sz="2800" dirty="0"/>
              <a:t>یک آنتی بیوتیک از گروه</a:t>
            </a:r>
            <a:r>
              <a:rPr lang="en-US" sz="2800" dirty="0"/>
              <a:t>B </a:t>
            </a:r>
            <a:endParaRPr lang="fa-IR" sz="2800" dirty="0" smtClean="0"/>
          </a:p>
          <a:p>
            <a:pPr marL="0" indent="0" algn="ctr">
              <a:buNone/>
            </a:pPr>
            <a:r>
              <a:rPr lang="fa-IR" sz="2800" dirty="0" smtClean="0"/>
              <a:t>  </a:t>
            </a:r>
            <a:r>
              <a:rPr lang="fa-IR" sz="2800" dirty="0"/>
              <a:t>+  </a:t>
            </a:r>
            <a:endParaRPr lang="fa-IR" sz="2800" dirty="0" smtClean="0"/>
          </a:p>
          <a:p>
            <a:pPr marL="0" indent="0" algn="ctr">
              <a:buNone/>
            </a:pPr>
            <a:r>
              <a:rPr lang="fa-IR" sz="2800" dirty="0" smtClean="0"/>
              <a:t> </a:t>
            </a:r>
            <a:r>
              <a:rPr lang="fa-IR" sz="2800" dirty="0"/>
              <a:t>مترونیدازول </a:t>
            </a:r>
            <a:endParaRPr lang="fa-IR" sz="2800" dirty="0" smtClean="0"/>
          </a:p>
          <a:p>
            <a:pPr marL="0" indent="0" algn="ctr">
              <a:buNone/>
            </a:pPr>
            <a:r>
              <a:rPr lang="fa-IR" sz="2800" u="sng" dirty="0" smtClean="0"/>
              <a:t>+</a:t>
            </a:r>
            <a:r>
              <a:rPr lang="fa-IR" sz="2800" dirty="0" smtClean="0"/>
              <a:t>  </a:t>
            </a:r>
          </a:p>
          <a:p>
            <a:pPr marL="0" indent="0" algn="ctr">
              <a:buNone/>
            </a:pPr>
            <a:r>
              <a:rPr lang="fa-IR" sz="2800" dirty="0" smtClean="0"/>
              <a:t>یک </a:t>
            </a:r>
            <a:r>
              <a:rPr lang="fa-IR" sz="2800" dirty="0"/>
              <a:t>آنتی بیوتیک گروه </a:t>
            </a:r>
            <a:r>
              <a:rPr lang="en-US" sz="2800" dirty="0"/>
              <a:t>C</a:t>
            </a:r>
          </a:p>
          <a:p>
            <a:endParaRPr lang="fa-IR" dirty="0"/>
          </a:p>
        </p:txBody>
      </p:sp>
    </p:spTree>
    <p:extLst>
      <p:ext uri="{BB962C8B-B14F-4D97-AF65-F5344CB8AC3E}">
        <p14:creationId xmlns:p14="http://schemas.microsoft.com/office/powerpoint/2010/main" val="72398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5639" y="441230"/>
            <a:ext cx="8911687" cy="1280890"/>
          </a:xfrm>
        </p:spPr>
        <p:txBody>
          <a:bodyPr/>
          <a:lstStyle/>
          <a:p>
            <a:pPr algn="ctr"/>
            <a:r>
              <a:rPr lang="fa-IR" dirty="0" smtClean="0">
                <a:solidFill>
                  <a:srgbClr val="C00000"/>
                </a:solidFill>
                <a:effectLst/>
                <a:cs typeface="B Titr" panose="00000700000000000000" pitchFamily="2" charset="-78"/>
              </a:rPr>
              <a:t>سپسیس به دنبال جراحی</a:t>
            </a:r>
            <a:r>
              <a:rPr lang="en-US" sz="540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t/>
            </a:r>
            <a:br>
              <a:rPr lang="en-US" sz="5400" dirty="0" smtClean="0">
                <a:solidFill>
                  <a:srgbClr val="C00000"/>
                </a:solidFill>
                <a:effectLst/>
                <a:latin typeface="Calibri" panose="020F0502020204030204" pitchFamily="34" charset="0"/>
                <a:ea typeface="Calibri" panose="020F0502020204030204" pitchFamily="34" charset="0"/>
                <a:cs typeface="Calibri" panose="020F0502020204030204" pitchFamily="34" charset="0"/>
              </a:rPr>
            </a:br>
            <a:endParaRPr lang="fa-IR" dirty="0">
              <a:solidFill>
                <a:srgbClr val="C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265170424"/>
              </p:ext>
            </p:extLst>
          </p:nvPr>
        </p:nvGraphicFramePr>
        <p:xfrm>
          <a:off x="1651378" y="1591750"/>
          <a:ext cx="10289962" cy="4501660"/>
        </p:xfrm>
        <a:graphic>
          <a:graphicData uri="http://schemas.openxmlformats.org/drawingml/2006/table">
            <a:tbl>
              <a:tblPr rtl="1" firstRow="1" bandRow="1">
                <a:tableStyleId>{BC89EF96-8CEA-46FF-86C4-4CE0E7609802}</a:tableStyleId>
              </a:tblPr>
              <a:tblGrid>
                <a:gridCol w="3065871">
                  <a:extLst>
                    <a:ext uri="{9D8B030D-6E8A-4147-A177-3AD203B41FA5}">
                      <a16:colId xmlns:a16="http://schemas.microsoft.com/office/drawing/2014/main" val="20000"/>
                    </a:ext>
                  </a:extLst>
                </a:gridCol>
                <a:gridCol w="7224091">
                  <a:extLst>
                    <a:ext uri="{9D8B030D-6E8A-4147-A177-3AD203B41FA5}">
                      <a16:colId xmlns:a16="http://schemas.microsoft.com/office/drawing/2014/main" val="20001"/>
                    </a:ext>
                  </a:extLst>
                </a:gridCol>
              </a:tblGrid>
              <a:tr h="112541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b="1" kern="1200" dirty="0" smtClean="0">
                          <a:solidFill>
                            <a:schemeClr val="tx1"/>
                          </a:solidFill>
                          <a:effectLst/>
                          <a:latin typeface="+mn-lt"/>
                          <a:ea typeface="+mn-ea"/>
                          <a:cs typeface="B Nazanin" panose="00000400000000000000" pitchFamily="2" charset="-78"/>
                        </a:rPr>
                        <a:t> شکم</a:t>
                      </a:r>
                      <a:endParaRPr lang="en-US" sz="2400" b="1" kern="1200" dirty="0" smtClean="0">
                        <a:solidFill>
                          <a:schemeClr val="tx1"/>
                        </a:solidFill>
                        <a:effectLst/>
                        <a:latin typeface="+mn-lt"/>
                        <a:ea typeface="+mn-ea"/>
                        <a:cs typeface="B Nazanin" panose="00000400000000000000"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endParaRPr lang="fa-IR" sz="2400" b="1" kern="1200" dirty="0">
                        <a:solidFill>
                          <a:schemeClr val="tx1"/>
                        </a:solidFill>
                        <a:effectLst/>
                        <a:latin typeface="+mn-lt"/>
                        <a:ea typeface="+mn-ea"/>
                        <a:cs typeface="B Nazanin" panose="00000400000000000000" pitchFamily="2" charset="-78"/>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400" b="1" kern="1200" dirty="0" smtClean="0">
                          <a:solidFill>
                            <a:schemeClr val="tx1"/>
                          </a:solidFill>
                          <a:effectLst/>
                          <a:latin typeface="+mn-lt"/>
                          <a:ea typeface="+mn-ea"/>
                          <a:cs typeface="B Nazanin" panose="00000400000000000000" pitchFamily="2" charset="-78"/>
                        </a:rPr>
                        <a:t>یک آنتی بیوتیک از گروه</a:t>
                      </a:r>
                      <a:r>
                        <a:rPr lang="en-US" sz="2400" b="1" kern="1200" dirty="0" smtClean="0">
                          <a:solidFill>
                            <a:schemeClr val="tx1"/>
                          </a:solidFill>
                          <a:effectLst/>
                          <a:latin typeface="+mn-lt"/>
                          <a:ea typeface="+mn-ea"/>
                          <a:cs typeface="B Nazanin" panose="00000400000000000000" pitchFamily="2" charset="-78"/>
                        </a:rPr>
                        <a:t>B</a:t>
                      </a:r>
                      <a:r>
                        <a:rPr lang="fa-IR" sz="2400" b="1" kern="1200" dirty="0" smtClean="0">
                          <a:solidFill>
                            <a:schemeClr val="tx1"/>
                          </a:solidFill>
                          <a:effectLst/>
                          <a:latin typeface="+mn-lt"/>
                          <a:ea typeface="+mn-ea"/>
                          <a:cs typeface="B Nazanin" panose="00000400000000000000" pitchFamily="2" charset="-78"/>
                        </a:rPr>
                        <a:t> + مترو نیدازول  </a:t>
                      </a:r>
                      <a:r>
                        <a:rPr lang="fa-IR" sz="2400" b="1" u="sng" kern="1200" dirty="0" smtClean="0">
                          <a:solidFill>
                            <a:schemeClr val="tx1"/>
                          </a:solidFill>
                          <a:effectLst/>
                          <a:latin typeface="+mn-lt"/>
                          <a:ea typeface="+mn-ea"/>
                          <a:cs typeface="B Nazanin" panose="00000400000000000000" pitchFamily="2" charset="-78"/>
                        </a:rPr>
                        <a:t>+</a:t>
                      </a:r>
                      <a:r>
                        <a:rPr lang="fa-IR" sz="2400" b="1" kern="1200" dirty="0" smtClean="0">
                          <a:solidFill>
                            <a:schemeClr val="tx1"/>
                          </a:solidFill>
                          <a:effectLst/>
                          <a:latin typeface="+mn-lt"/>
                          <a:ea typeface="+mn-ea"/>
                          <a:cs typeface="B Nazanin" panose="00000400000000000000" pitchFamily="2" charset="-78"/>
                        </a:rPr>
                        <a:t>   آمینوگلیکوزیدها</a:t>
                      </a:r>
                      <a:endParaRPr lang="en-US" sz="2400" b="1" kern="1200" dirty="0" smtClean="0">
                        <a:solidFill>
                          <a:schemeClr val="tx1"/>
                        </a:solidFill>
                        <a:effectLst/>
                        <a:latin typeface="+mn-lt"/>
                        <a:ea typeface="+mn-ea"/>
                        <a:cs typeface="B Nazanin" panose="000004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a-IR" sz="2400" b="1" kern="1200" dirty="0">
                        <a:solidFill>
                          <a:schemeClr val="tx1"/>
                        </a:solidFill>
                        <a:effectLst/>
                        <a:latin typeface="+mn-lt"/>
                        <a:ea typeface="+mn-ea"/>
                        <a:cs typeface="B Nazanin" panose="00000400000000000000" pitchFamily="2" charset="-78"/>
                      </a:endParaRPr>
                    </a:p>
                  </a:txBody>
                  <a:tcPr anchor="ctr"/>
                </a:tc>
                <a:extLst>
                  <a:ext uri="{0D108BD9-81ED-4DB2-BD59-A6C34878D82A}">
                    <a16:rowId xmlns:a16="http://schemas.microsoft.com/office/drawing/2014/main" val="10000"/>
                  </a:ext>
                </a:extLst>
              </a:tr>
              <a:tr h="112541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b="1" kern="1200" dirty="0" smtClean="0">
                          <a:solidFill>
                            <a:schemeClr val="tx1"/>
                          </a:solidFill>
                          <a:effectLst/>
                          <a:latin typeface="+mn-lt"/>
                          <a:ea typeface="+mn-ea"/>
                          <a:cs typeface="B Nazanin" panose="00000400000000000000" pitchFamily="2" charset="-78"/>
                        </a:rPr>
                        <a:t>استخوان مفاصل</a:t>
                      </a:r>
                      <a:endParaRPr lang="en-US" sz="2400" b="1" kern="1200" dirty="0" smtClean="0">
                        <a:solidFill>
                          <a:schemeClr val="tx1"/>
                        </a:solidFill>
                        <a:effectLst/>
                        <a:latin typeface="+mn-lt"/>
                        <a:ea typeface="+mn-ea"/>
                        <a:cs typeface="B Nazanin" panose="00000400000000000000"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endParaRPr lang="fa-IR" sz="2400" b="1" kern="1200" dirty="0">
                        <a:solidFill>
                          <a:schemeClr val="tx1"/>
                        </a:solidFill>
                        <a:effectLst/>
                        <a:latin typeface="+mn-lt"/>
                        <a:ea typeface="+mn-ea"/>
                        <a:cs typeface="B Nazanin" panose="00000400000000000000" pitchFamily="2" charset="-78"/>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400" b="1" kern="1200" dirty="0" smtClean="0">
                          <a:solidFill>
                            <a:schemeClr val="tx1"/>
                          </a:solidFill>
                          <a:effectLst/>
                          <a:latin typeface="+mn-lt"/>
                          <a:ea typeface="+mn-ea"/>
                          <a:cs typeface="B Nazanin" panose="00000400000000000000" pitchFamily="2" charset="-78"/>
                        </a:rPr>
                        <a:t>سفازولین یا وانکومایسین + آمینوگلیکوزیدها</a:t>
                      </a:r>
                      <a:endParaRPr lang="en-US" sz="2400" b="1" kern="1200" dirty="0" smtClean="0">
                        <a:solidFill>
                          <a:schemeClr val="tx1"/>
                        </a:solidFill>
                        <a:effectLst/>
                        <a:latin typeface="+mn-lt"/>
                        <a:ea typeface="+mn-ea"/>
                        <a:cs typeface="B Nazanin" panose="000004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a-IR" sz="2400" b="1" kern="1200" dirty="0">
                        <a:solidFill>
                          <a:schemeClr val="tx1"/>
                        </a:solidFill>
                        <a:effectLst/>
                        <a:latin typeface="+mn-lt"/>
                        <a:ea typeface="+mn-ea"/>
                        <a:cs typeface="B Nazanin" panose="00000400000000000000" pitchFamily="2" charset="-78"/>
                      </a:endParaRPr>
                    </a:p>
                  </a:txBody>
                  <a:tcPr anchor="ctr"/>
                </a:tc>
                <a:extLst>
                  <a:ext uri="{0D108BD9-81ED-4DB2-BD59-A6C34878D82A}">
                    <a16:rowId xmlns:a16="http://schemas.microsoft.com/office/drawing/2014/main" val="10001"/>
                  </a:ext>
                </a:extLst>
              </a:tr>
              <a:tr h="112541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400" b="1" kern="1200" dirty="0" smtClean="0">
                          <a:solidFill>
                            <a:schemeClr val="tx1"/>
                          </a:solidFill>
                          <a:effectLst/>
                          <a:latin typeface="+mn-lt"/>
                          <a:ea typeface="+mn-ea"/>
                          <a:cs typeface="B Nazanin" panose="00000400000000000000" pitchFamily="2" charset="-78"/>
                        </a:rPr>
                        <a:t>CNS  </a:t>
                      </a:r>
                    </a:p>
                    <a:p>
                      <a:pPr marL="0" marR="0" indent="0" algn="ctr" defTabSz="914400" rtl="1" eaLnBrk="1" fontAlgn="auto" latinLnBrk="0" hangingPunct="1">
                        <a:lnSpc>
                          <a:spcPct val="100000"/>
                        </a:lnSpc>
                        <a:spcBef>
                          <a:spcPts val="0"/>
                        </a:spcBef>
                        <a:spcAft>
                          <a:spcPts val="0"/>
                        </a:spcAft>
                        <a:buClrTx/>
                        <a:buSzTx/>
                        <a:buFontTx/>
                        <a:buNone/>
                        <a:tabLst/>
                        <a:defRPr/>
                      </a:pPr>
                      <a:endParaRPr lang="fa-IR" sz="2400" b="1" kern="1200" dirty="0">
                        <a:solidFill>
                          <a:schemeClr val="tx1"/>
                        </a:solidFill>
                        <a:effectLst/>
                        <a:latin typeface="+mn-lt"/>
                        <a:ea typeface="+mn-ea"/>
                        <a:cs typeface="B Nazanin" panose="00000400000000000000" pitchFamily="2" charset="-78"/>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400" b="1" kern="1200" dirty="0" smtClean="0">
                          <a:solidFill>
                            <a:schemeClr val="tx1"/>
                          </a:solidFill>
                          <a:effectLst/>
                          <a:latin typeface="+mn-lt"/>
                          <a:ea typeface="+mn-ea"/>
                          <a:cs typeface="B Nazanin" panose="00000400000000000000" pitchFamily="2" charset="-78"/>
                        </a:rPr>
                        <a:t>یک آنتی بیوتیک از گروه</a:t>
                      </a:r>
                      <a:r>
                        <a:rPr lang="en-US" sz="2400" b="1" kern="1200" dirty="0" smtClean="0">
                          <a:solidFill>
                            <a:schemeClr val="tx1"/>
                          </a:solidFill>
                          <a:effectLst/>
                          <a:latin typeface="+mn-lt"/>
                          <a:ea typeface="+mn-ea"/>
                          <a:cs typeface="B Nazanin" panose="00000400000000000000" pitchFamily="2" charset="-78"/>
                        </a:rPr>
                        <a:t>B </a:t>
                      </a:r>
                      <a:r>
                        <a:rPr lang="fa-IR" sz="2400" b="1" kern="1200" dirty="0" smtClean="0">
                          <a:solidFill>
                            <a:schemeClr val="tx1"/>
                          </a:solidFill>
                          <a:effectLst/>
                          <a:latin typeface="+mn-lt"/>
                          <a:ea typeface="+mn-ea"/>
                          <a:cs typeface="B Nazanin" panose="00000400000000000000" pitchFamily="2" charset="-78"/>
                        </a:rPr>
                        <a:t> + وانکومایسین  </a:t>
                      </a:r>
                      <a:r>
                        <a:rPr lang="fa-IR" sz="2400" b="1" u="sng" kern="1200" dirty="0" smtClean="0">
                          <a:solidFill>
                            <a:schemeClr val="tx1"/>
                          </a:solidFill>
                          <a:effectLst/>
                          <a:latin typeface="+mn-lt"/>
                          <a:ea typeface="+mn-ea"/>
                          <a:cs typeface="B Nazanin" panose="00000400000000000000" pitchFamily="2" charset="-78"/>
                        </a:rPr>
                        <a:t>+ </a:t>
                      </a:r>
                      <a:r>
                        <a:rPr lang="fa-IR" sz="2400" b="1" kern="1200" dirty="0" smtClean="0">
                          <a:solidFill>
                            <a:schemeClr val="tx1"/>
                          </a:solidFill>
                          <a:effectLst/>
                          <a:latin typeface="+mn-lt"/>
                          <a:ea typeface="+mn-ea"/>
                          <a:cs typeface="B Nazanin" panose="00000400000000000000" pitchFamily="2" charset="-78"/>
                        </a:rPr>
                        <a:t> مترو نیدازول</a:t>
                      </a:r>
                      <a:endParaRPr lang="en-US" sz="2400" b="1" kern="1200" dirty="0" smtClean="0">
                        <a:solidFill>
                          <a:schemeClr val="tx1"/>
                        </a:solidFill>
                        <a:effectLst/>
                        <a:latin typeface="+mn-lt"/>
                        <a:ea typeface="+mn-ea"/>
                        <a:cs typeface="B Nazanin" panose="000004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a-IR" sz="2400" b="1" kern="1200" dirty="0">
                        <a:solidFill>
                          <a:schemeClr val="tx1"/>
                        </a:solidFill>
                        <a:effectLst/>
                        <a:latin typeface="+mn-lt"/>
                        <a:ea typeface="+mn-ea"/>
                        <a:cs typeface="B Nazanin" panose="00000400000000000000" pitchFamily="2" charset="-78"/>
                      </a:endParaRPr>
                    </a:p>
                  </a:txBody>
                  <a:tcPr anchor="ctr"/>
                </a:tc>
                <a:extLst>
                  <a:ext uri="{0D108BD9-81ED-4DB2-BD59-A6C34878D82A}">
                    <a16:rowId xmlns:a16="http://schemas.microsoft.com/office/drawing/2014/main" val="10002"/>
                  </a:ext>
                </a:extLst>
              </a:tr>
              <a:tr h="112541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400" b="1" kern="1200" dirty="0" smtClean="0">
                          <a:solidFill>
                            <a:schemeClr val="tx1"/>
                          </a:solidFill>
                          <a:effectLst/>
                          <a:latin typeface="+mn-lt"/>
                          <a:ea typeface="+mn-ea"/>
                          <a:cs typeface="B Nazanin" panose="00000400000000000000" pitchFamily="2" charset="-78"/>
                        </a:rPr>
                        <a:t>ENT</a:t>
                      </a:r>
                    </a:p>
                    <a:p>
                      <a:pPr marL="0" marR="0" indent="0" algn="ctr" defTabSz="914400" rtl="1" eaLnBrk="1" fontAlgn="auto" latinLnBrk="0" hangingPunct="1">
                        <a:lnSpc>
                          <a:spcPct val="100000"/>
                        </a:lnSpc>
                        <a:spcBef>
                          <a:spcPts val="0"/>
                        </a:spcBef>
                        <a:spcAft>
                          <a:spcPts val="0"/>
                        </a:spcAft>
                        <a:buClrTx/>
                        <a:buSzTx/>
                        <a:buFontTx/>
                        <a:buNone/>
                        <a:tabLst/>
                        <a:defRPr/>
                      </a:pPr>
                      <a:endParaRPr lang="fa-IR" sz="2400" b="1" kern="1200" dirty="0">
                        <a:solidFill>
                          <a:schemeClr val="tx1"/>
                        </a:solidFill>
                        <a:effectLst/>
                        <a:latin typeface="+mn-lt"/>
                        <a:ea typeface="+mn-ea"/>
                        <a:cs typeface="B Nazanin" panose="00000400000000000000" pitchFamily="2" charset="-78"/>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400" b="1" kern="1200" dirty="0" smtClean="0">
                          <a:solidFill>
                            <a:schemeClr val="tx1"/>
                          </a:solidFill>
                          <a:effectLst/>
                          <a:latin typeface="+mn-lt"/>
                          <a:ea typeface="+mn-ea"/>
                          <a:cs typeface="B Nazanin" panose="00000400000000000000" pitchFamily="2" charset="-78"/>
                        </a:rPr>
                        <a:t>یک آنتی بیوتیک از گروه</a:t>
                      </a:r>
                      <a:r>
                        <a:rPr lang="en-US" sz="2400" b="1" kern="1200" dirty="0" smtClean="0">
                          <a:solidFill>
                            <a:schemeClr val="tx1"/>
                          </a:solidFill>
                          <a:effectLst/>
                          <a:latin typeface="+mn-lt"/>
                          <a:ea typeface="+mn-ea"/>
                          <a:cs typeface="B Nazanin" panose="00000400000000000000" pitchFamily="2" charset="-78"/>
                        </a:rPr>
                        <a:t>B</a:t>
                      </a:r>
                      <a:r>
                        <a:rPr lang="fa-IR" sz="2400" b="1" kern="1200" dirty="0" smtClean="0">
                          <a:solidFill>
                            <a:schemeClr val="tx1"/>
                          </a:solidFill>
                          <a:effectLst/>
                          <a:latin typeface="+mn-lt"/>
                          <a:ea typeface="+mn-ea"/>
                          <a:cs typeface="B Nazanin" panose="00000400000000000000" pitchFamily="2" charset="-78"/>
                        </a:rPr>
                        <a:t> یا لووفلوکساسین </a:t>
                      </a:r>
                      <a:r>
                        <a:rPr lang="en-US" sz="2400" b="1" u="sng" kern="1200" dirty="0" smtClean="0">
                          <a:solidFill>
                            <a:schemeClr val="tx1"/>
                          </a:solidFill>
                          <a:effectLst/>
                          <a:latin typeface="+mn-lt"/>
                          <a:ea typeface="+mn-ea"/>
                          <a:cs typeface="B Nazanin" panose="00000400000000000000" pitchFamily="2" charset="-78"/>
                        </a:rPr>
                        <a:t>+</a:t>
                      </a:r>
                      <a:r>
                        <a:rPr lang="en-US" sz="2400" b="1" kern="1200" dirty="0" smtClean="0">
                          <a:solidFill>
                            <a:schemeClr val="tx1"/>
                          </a:solidFill>
                          <a:effectLst/>
                          <a:latin typeface="+mn-lt"/>
                          <a:ea typeface="+mn-ea"/>
                          <a:cs typeface="B Nazanin" panose="00000400000000000000" pitchFamily="2" charset="-78"/>
                        </a:rPr>
                        <a:t> </a:t>
                      </a:r>
                      <a:r>
                        <a:rPr lang="fa-IR" sz="2400" b="1" kern="1200" dirty="0" smtClean="0">
                          <a:solidFill>
                            <a:schemeClr val="tx1"/>
                          </a:solidFill>
                          <a:effectLst/>
                          <a:latin typeface="+mn-lt"/>
                          <a:ea typeface="+mn-ea"/>
                          <a:cs typeface="B Nazanin" panose="00000400000000000000" pitchFamily="2" charset="-78"/>
                        </a:rPr>
                        <a:t> کلیندامایسین</a:t>
                      </a:r>
                      <a:endParaRPr lang="en-US" sz="2400" b="1" kern="1200" dirty="0" smtClean="0">
                        <a:solidFill>
                          <a:schemeClr val="tx1"/>
                        </a:solidFill>
                        <a:effectLst/>
                        <a:latin typeface="+mn-lt"/>
                        <a:ea typeface="+mn-ea"/>
                        <a:cs typeface="B Nazanin" panose="000004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a-IR" sz="2400" b="1" kern="1200" dirty="0">
                        <a:solidFill>
                          <a:schemeClr val="tx1"/>
                        </a:solidFill>
                        <a:effectLst/>
                        <a:latin typeface="+mn-lt"/>
                        <a:ea typeface="+mn-ea"/>
                        <a:cs typeface="B Nazanin" panose="00000400000000000000" pitchFamily="2" charset="-78"/>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73618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787857" y="1181686"/>
            <a:ext cx="5115219" cy="4459459"/>
          </a:xfrm>
          <a:solidFill>
            <a:schemeClr val="accent2">
              <a:lumMod val="20000"/>
              <a:lumOff val="80000"/>
            </a:schemeClr>
          </a:solidFill>
        </p:spPr>
        <p:txBody>
          <a:bodyPr/>
          <a:lstStyle/>
          <a:p>
            <a:r>
              <a:rPr lang="fa-IR" sz="3200" dirty="0">
                <a:cs typeface="B Titr" panose="00000700000000000000" pitchFamily="2" charset="-78"/>
              </a:rPr>
              <a:t>سپسیس با احتمال منشا پوست</a:t>
            </a:r>
          </a:p>
          <a:p>
            <a:pPr marL="0" indent="0">
              <a:buNone/>
            </a:pPr>
            <a:endParaRPr lang="fa-IR" dirty="0"/>
          </a:p>
          <a:p>
            <a:pPr marL="0" indent="0" algn="ctr">
              <a:buNone/>
            </a:pPr>
            <a:r>
              <a:rPr lang="fa-IR" sz="3200" b="1" dirty="0" smtClean="0">
                <a:cs typeface="B Nazanin" panose="00000400000000000000" pitchFamily="2" charset="-78"/>
              </a:rPr>
              <a:t>سفازولین یا وانکومایسین </a:t>
            </a:r>
          </a:p>
          <a:p>
            <a:pPr marL="0" indent="0" algn="ctr">
              <a:buNone/>
            </a:pPr>
            <a:r>
              <a:rPr lang="fa-IR" sz="3200" b="1" dirty="0" smtClean="0">
                <a:cs typeface="B Nazanin" panose="00000400000000000000" pitchFamily="2" charset="-78"/>
              </a:rPr>
              <a:t>+ </a:t>
            </a:r>
          </a:p>
          <a:p>
            <a:pPr marL="0" indent="0" algn="ctr">
              <a:buNone/>
            </a:pPr>
            <a:r>
              <a:rPr lang="fa-IR" sz="3200" b="1" dirty="0" smtClean="0">
                <a:cs typeface="B Nazanin" panose="00000400000000000000" pitchFamily="2" charset="-78"/>
              </a:rPr>
              <a:t>یک آنتی بیوتیک از گروه </a:t>
            </a:r>
            <a:r>
              <a:rPr lang="en-US" sz="3200" b="1" dirty="0" smtClean="0">
                <a:cs typeface="B Nazanin" panose="00000400000000000000" pitchFamily="2" charset="-78"/>
              </a:rPr>
              <a:t>C </a:t>
            </a:r>
            <a:r>
              <a:rPr lang="fa-IR" sz="3200" b="1" dirty="0" smtClean="0">
                <a:cs typeface="B Nazanin" panose="00000400000000000000" pitchFamily="2" charset="-78"/>
              </a:rPr>
              <a:t> </a:t>
            </a:r>
          </a:p>
          <a:p>
            <a:pPr marL="0" indent="0" algn="ctr">
              <a:buNone/>
            </a:pPr>
            <a:r>
              <a:rPr lang="fa-IR" sz="3200" b="1" dirty="0" smtClean="0">
                <a:cs typeface="B Nazanin" panose="00000400000000000000" pitchFamily="2" charset="-78"/>
              </a:rPr>
              <a:t>  </a:t>
            </a:r>
            <a:r>
              <a:rPr lang="fa-IR" sz="4000" b="1" u="sng" dirty="0">
                <a:cs typeface="B Nazanin" panose="00000400000000000000" pitchFamily="2" charset="-78"/>
              </a:rPr>
              <a:t>+</a:t>
            </a:r>
            <a:r>
              <a:rPr lang="fa-IR" sz="3200" b="1" dirty="0" smtClean="0">
                <a:cs typeface="B Nazanin" panose="00000400000000000000" pitchFamily="2" charset="-78"/>
              </a:rPr>
              <a:t>  کلیندامایسین</a:t>
            </a:r>
          </a:p>
          <a:p>
            <a:pPr marL="0" indent="0">
              <a:buNone/>
            </a:pPr>
            <a:endParaRPr lang="fa-IR" dirty="0"/>
          </a:p>
        </p:txBody>
      </p:sp>
      <p:sp>
        <p:nvSpPr>
          <p:cNvPr id="4" name="Content Placeholder 3"/>
          <p:cNvSpPr>
            <a:spLocks noGrp="1"/>
          </p:cNvSpPr>
          <p:nvPr>
            <p:ph sz="half" idx="2"/>
          </p:nvPr>
        </p:nvSpPr>
        <p:spPr>
          <a:xfrm>
            <a:off x="7076049" y="1280160"/>
            <a:ext cx="4428562" cy="4257924"/>
          </a:xfrm>
        </p:spPr>
        <p:style>
          <a:lnRef idx="1">
            <a:schemeClr val="accent2"/>
          </a:lnRef>
          <a:fillRef idx="2">
            <a:schemeClr val="accent2"/>
          </a:fillRef>
          <a:effectRef idx="1">
            <a:schemeClr val="accent2"/>
          </a:effectRef>
          <a:fontRef idx="minor">
            <a:schemeClr val="dk1"/>
          </a:fontRef>
        </p:style>
        <p:txBody>
          <a:bodyPr/>
          <a:lstStyle/>
          <a:p>
            <a:r>
              <a:rPr lang="fa-IR" sz="3200" dirty="0" smtClean="0">
                <a:cs typeface="B Titr" panose="00000700000000000000" pitchFamily="2" charset="-78"/>
              </a:rPr>
              <a:t>سپسیس با منشا ناشناخته</a:t>
            </a:r>
          </a:p>
          <a:p>
            <a:endParaRPr lang="fa-IR" dirty="0"/>
          </a:p>
          <a:p>
            <a:pPr marL="0" indent="0" algn="ctr">
              <a:buNone/>
            </a:pPr>
            <a:r>
              <a:rPr lang="fa-IR" sz="2800" b="1" dirty="0">
                <a:cs typeface="B Nazanin" panose="00000400000000000000" pitchFamily="2" charset="-78"/>
              </a:rPr>
              <a:t>یک آنتی بیوتیک از گروه</a:t>
            </a:r>
            <a:r>
              <a:rPr lang="en-US" sz="2800" b="1" dirty="0">
                <a:cs typeface="B Nazanin" panose="00000400000000000000" pitchFamily="2" charset="-78"/>
              </a:rPr>
              <a:t>B </a:t>
            </a:r>
            <a:endParaRPr lang="fa-IR" sz="2800" b="1" dirty="0" smtClean="0">
              <a:cs typeface="B Nazanin" panose="00000400000000000000" pitchFamily="2" charset="-78"/>
            </a:endParaRPr>
          </a:p>
          <a:p>
            <a:pPr marL="0" indent="0" algn="ctr">
              <a:buNone/>
            </a:pPr>
            <a:r>
              <a:rPr lang="fa-IR" sz="2800" b="1" dirty="0" smtClean="0">
                <a:cs typeface="B Nazanin" panose="00000400000000000000" pitchFamily="2" charset="-78"/>
              </a:rPr>
              <a:t>و</a:t>
            </a:r>
          </a:p>
          <a:p>
            <a:pPr marL="0" indent="0" algn="ctr">
              <a:buNone/>
            </a:pPr>
            <a:r>
              <a:rPr lang="fa-IR" sz="2800" b="1" dirty="0" smtClean="0">
                <a:cs typeface="B Nazanin" panose="00000400000000000000" pitchFamily="2" charset="-78"/>
              </a:rPr>
              <a:t> </a:t>
            </a:r>
            <a:r>
              <a:rPr lang="fa-IR" sz="2800" b="1" dirty="0">
                <a:cs typeface="B Nazanin" panose="00000400000000000000" pitchFamily="2" charset="-78"/>
              </a:rPr>
              <a:t>یک آنتی بیوتیک </a:t>
            </a:r>
            <a:r>
              <a:rPr lang="fa-IR" sz="2800" b="1" dirty="0" smtClean="0">
                <a:cs typeface="B Nazanin" panose="00000400000000000000" pitchFamily="2" charset="-78"/>
              </a:rPr>
              <a:t>گروه</a:t>
            </a:r>
            <a:r>
              <a:rPr lang="en-US" sz="2800" b="1" dirty="0" smtClean="0">
                <a:cs typeface="B Nazanin" panose="00000400000000000000" pitchFamily="2" charset="-78"/>
              </a:rPr>
              <a:t>A   </a:t>
            </a:r>
            <a:endParaRPr lang="fa-IR" sz="2800" b="1" dirty="0" smtClean="0">
              <a:cs typeface="B Nazanin" panose="00000400000000000000" pitchFamily="2" charset="-78"/>
            </a:endParaRPr>
          </a:p>
          <a:p>
            <a:pPr marL="0" indent="0" algn="ctr">
              <a:buNone/>
            </a:pPr>
            <a:r>
              <a:rPr lang="fa-IR" sz="2800" b="1" dirty="0" smtClean="0">
                <a:cs typeface="B Nazanin" panose="00000400000000000000" pitchFamily="2" charset="-78"/>
              </a:rPr>
              <a:t>و</a:t>
            </a:r>
          </a:p>
          <a:p>
            <a:pPr marL="0" indent="0" algn="ctr">
              <a:buNone/>
            </a:pPr>
            <a:r>
              <a:rPr lang="fa-IR" sz="2800" b="1" dirty="0" smtClean="0">
                <a:cs typeface="B Nazanin" panose="00000400000000000000" pitchFamily="2" charset="-78"/>
              </a:rPr>
              <a:t> </a:t>
            </a:r>
            <a:r>
              <a:rPr lang="fa-IR" sz="2800" b="1" dirty="0">
                <a:cs typeface="B Nazanin" panose="00000400000000000000" pitchFamily="2" charset="-78"/>
              </a:rPr>
              <a:t>یک آنتی بیوتیک گروه </a:t>
            </a:r>
            <a:r>
              <a:rPr lang="en-US" sz="2800" b="1" dirty="0">
                <a:cs typeface="B Nazanin" panose="00000400000000000000" pitchFamily="2" charset="-78"/>
              </a:rPr>
              <a:t>C</a:t>
            </a:r>
          </a:p>
          <a:p>
            <a:pPr marL="0" indent="0">
              <a:buNone/>
            </a:pPr>
            <a:endParaRPr lang="fa-IR" sz="2800" dirty="0">
              <a:cs typeface="B Nazanin" panose="00000400000000000000" pitchFamily="2" charset="-78"/>
            </a:endParaRPr>
          </a:p>
          <a:p>
            <a:pPr marL="0" indent="0">
              <a:buNone/>
            </a:pPr>
            <a:endParaRPr lang="fa-IR" dirty="0"/>
          </a:p>
        </p:txBody>
      </p:sp>
    </p:spTree>
    <p:extLst>
      <p:ext uri="{BB962C8B-B14F-4D97-AF65-F5344CB8AC3E}">
        <p14:creationId xmlns:p14="http://schemas.microsoft.com/office/powerpoint/2010/main" val="299436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
            </a:r>
            <a:br>
              <a:rPr lang="en-US" dirty="0" smtClean="0"/>
            </a:br>
            <a:endParaRPr lang="fa-IR" dirty="0"/>
          </a:p>
        </p:txBody>
      </p:sp>
      <p:sp>
        <p:nvSpPr>
          <p:cNvPr id="3" name="Content Placeholder 2"/>
          <p:cNvSpPr>
            <a:spLocks noGrp="1"/>
          </p:cNvSpPr>
          <p:nvPr>
            <p:ph idx="1"/>
          </p:nvPr>
        </p:nvSpPr>
        <p:spPr>
          <a:xfrm>
            <a:off x="838200" y="1228299"/>
            <a:ext cx="10515600" cy="3329633"/>
          </a:xfrm>
        </p:spPr>
        <p:txBody>
          <a:bodyPr>
            <a:normAutofit/>
          </a:bodyPr>
          <a:lstStyle/>
          <a:p>
            <a:pPr marL="0" indent="0" algn="ctr">
              <a:buNone/>
            </a:pPr>
            <a:r>
              <a:rPr lang="fa-IR" sz="4800" dirty="0" smtClean="0">
                <a:cs typeface="B Titr" panose="00000700000000000000" pitchFamily="2" charset="-78"/>
              </a:rPr>
              <a:t>پروتکل درمان تجربی پنومونی وابسته و غیر وابسته به ونتیلاتور </a:t>
            </a:r>
            <a:br>
              <a:rPr lang="fa-IR" sz="4800" dirty="0" smtClean="0">
                <a:cs typeface="B Titr" panose="00000700000000000000" pitchFamily="2" charset="-78"/>
              </a:rPr>
            </a:br>
            <a:r>
              <a:rPr lang="en-US" sz="4800" dirty="0" smtClean="0">
                <a:cs typeface="B Titr" panose="00000700000000000000" pitchFamily="2" charset="-78"/>
              </a:rPr>
              <a:t>(HAP-VAP)</a:t>
            </a:r>
            <a:endParaRPr lang="fa-IR" sz="4800" dirty="0">
              <a:cs typeface="B Titr" panose="00000700000000000000" pitchFamily="2" charset="-78"/>
            </a:endParaRPr>
          </a:p>
        </p:txBody>
      </p:sp>
    </p:spTree>
    <p:extLst>
      <p:ext uri="{BB962C8B-B14F-4D97-AF65-F5344CB8AC3E}">
        <p14:creationId xmlns:p14="http://schemas.microsoft.com/office/powerpoint/2010/main" val="612803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216</TotalTime>
  <Words>1006</Words>
  <Application>Microsoft Office PowerPoint</Application>
  <PresentationFormat>Widescreen</PresentationFormat>
  <Paragraphs>174</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B Nazanin</vt:lpstr>
      <vt:lpstr>B Titr</vt:lpstr>
      <vt:lpstr>Calibri</vt:lpstr>
      <vt:lpstr>Century Gothic</vt:lpstr>
      <vt:lpstr>Nazanin</vt:lpstr>
      <vt:lpstr>Tahoma</vt:lpstr>
      <vt:lpstr>Titr</vt:lpstr>
      <vt:lpstr>Wingdings</vt:lpstr>
      <vt:lpstr>Wingdings 3</vt:lpstr>
      <vt:lpstr>Wisp</vt:lpstr>
      <vt:lpstr>PowerPoint Presentation</vt:lpstr>
      <vt:lpstr>پروتکل درمان تجربی   عفونتهای مهم مرکز</vt:lpstr>
      <vt:lpstr>پروتکل درمان تجربی سپسیس  </vt:lpstr>
      <vt:lpstr>سپسیس با احتمال منشا سیستم ادراری </vt:lpstr>
      <vt:lpstr>سپسیس با احتمال منشا سیستم تنفسی</vt:lpstr>
      <vt:lpstr>PowerPoint Presentation</vt:lpstr>
      <vt:lpstr>سپسیس به دنبال جراحی </vt:lpstr>
      <vt:lpstr>PowerPoint Presentation</vt:lpstr>
      <vt:lpstr> </vt:lpstr>
      <vt:lpstr>PowerPoint Presentation</vt:lpstr>
      <vt:lpstr>ریسک فاکتور برای پنومونی بیمارستانی وابسته و غیر وابسته به ونتیلاتور(VAP/HAP) باMRSA </vt:lpstr>
      <vt:lpstr>       پنومونی غیر وابسته به ونتیلاتورHAP))  عوامل خطر برای مرگ در این بیماران، نیاز به ونتیلاتور به دلیل پنومونی و شوک سپتیک است</vt:lpstr>
      <vt:lpstr>PowerPoint Presentation</vt:lpstr>
      <vt:lpstr>ریسک فاکتور برای پنومونی وابسته به ونتیلاتور  VAP باMDR    </vt:lpstr>
      <vt:lpstr>توجه </vt:lpstr>
      <vt:lpstr> پروتکل درمان تجربی پای دیابتی  </vt:lpstr>
      <vt:lpstr>پروتکل درمان تجربی عفونت  ادراری بیمارستانی </vt:lpstr>
      <vt:lpstr>پروتکل درمان تجربی عفونت به دنبال  جراحی های گوش، گلو و بینی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Vajiheh Moshiri</dc:creator>
  <cp:lastModifiedBy>Mahsa Ebadi</cp:lastModifiedBy>
  <cp:revision>24</cp:revision>
  <dcterms:created xsi:type="dcterms:W3CDTF">2024-01-09T07:09:56Z</dcterms:created>
  <dcterms:modified xsi:type="dcterms:W3CDTF">2024-12-02T07:23:36Z</dcterms:modified>
</cp:coreProperties>
</file>